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8"/>
  </p:notesMasterIdLst>
  <p:sldIdLst>
    <p:sldId id="256" r:id="rId5"/>
    <p:sldId id="310" r:id="rId6"/>
    <p:sldId id="267" r:id="rId7"/>
    <p:sldId id="268" r:id="rId8"/>
    <p:sldId id="269" r:id="rId9"/>
    <p:sldId id="405" r:id="rId10"/>
    <p:sldId id="307" r:id="rId11"/>
    <p:sldId id="399" r:id="rId12"/>
    <p:sldId id="275" r:id="rId13"/>
    <p:sldId id="276" r:id="rId14"/>
    <p:sldId id="277" r:id="rId15"/>
    <p:sldId id="366" r:id="rId16"/>
    <p:sldId id="278" r:id="rId17"/>
    <p:sldId id="279" r:id="rId18"/>
    <p:sldId id="367" r:id="rId19"/>
    <p:sldId id="280" r:id="rId20"/>
    <p:sldId id="281" r:id="rId21"/>
    <p:sldId id="282" r:id="rId22"/>
    <p:sldId id="404" r:id="rId23"/>
    <p:sldId id="368" r:id="rId24"/>
    <p:sldId id="283" r:id="rId25"/>
    <p:sldId id="284" r:id="rId26"/>
    <p:sldId id="369" r:id="rId27"/>
    <p:sldId id="285" r:id="rId28"/>
    <p:sldId id="286" r:id="rId29"/>
    <p:sldId id="403" r:id="rId30"/>
    <p:sldId id="370" r:id="rId31"/>
    <p:sldId id="289" r:id="rId32"/>
    <p:sldId id="290" r:id="rId33"/>
    <p:sldId id="371" r:id="rId34"/>
    <p:sldId id="291" r:id="rId35"/>
    <p:sldId id="292" r:id="rId36"/>
    <p:sldId id="372" r:id="rId37"/>
    <p:sldId id="293" r:id="rId38"/>
    <p:sldId id="294" r:id="rId39"/>
    <p:sldId id="295" r:id="rId40"/>
    <p:sldId id="373" r:id="rId41"/>
    <p:sldId id="296" r:id="rId42"/>
    <p:sldId id="297" r:id="rId43"/>
    <p:sldId id="374" r:id="rId44"/>
    <p:sldId id="298" r:id="rId45"/>
    <p:sldId id="299" r:id="rId46"/>
    <p:sldId id="375" r:id="rId47"/>
    <p:sldId id="300" r:id="rId48"/>
    <p:sldId id="301" r:id="rId49"/>
    <p:sldId id="376" r:id="rId50"/>
    <p:sldId id="302" r:id="rId51"/>
    <p:sldId id="303" r:id="rId52"/>
    <p:sldId id="402" r:id="rId53"/>
    <p:sldId id="305" r:id="rId54"/>
    <p:sldId id="263" r:id="rId55"/>
    <p:sldId id="406" r:id="rId56"/>
    <p:sldId id="407" r:id="rId57"/>
  </p:sldIdLst>
  <p:sldSz cx="12192000" cy="6858000"/>
  <p:notesSz cx="6858000" cy="2238375"/>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04EC"/>
    <a:srgbClr val="ED5501"/>
    <a:srgbClr val="0C019D"/>
    <a:srgbClr val="14029C"/>
    <a:srgbClr val="13D3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A28FF3-7634-285A-B268-DC5B5A3EFA3E}" v="101" dt="2019-11-14T19:29:08.776"/>
    <p1510:client id="{2BB01259-5C12-4B2E-8321-9CB0EEF5E914}" v="62" dt="2019-11-08T08:56:30.687"/>
    <p1510:client id="{97262C9B-6C51-C3E5-B698-7D128D7B7E4D}" v="28" dt="2019-11-14T19:09:06.007"/>
    <p1510:client id="{F981BE06-5519-B450-0626-CA44F209D995}" v="1605" dt="2019-11-11T19:29:16.816"/>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Stijl, gemiddeld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EC20E35-A176-4012-BC5E-935CFFF8708E}" styleName="Stijl, gemiddeld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Stijl, gemiddeld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Stijl, gemiddeld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fie Verschaeve" userId="S::sofive1@arteveldehs.be::2bfd184c-b2e6-457a-8083-0a26f1c2da3c" providerId="AD" clId="Web-{0CA28FF3-7634-285A-B268-DC5B5A3EFA3E}"/>
    <pc:docChg chg="modSld">
      <pc:chgData name="Sofie Verschaeve" userId="S::sofive1@arteveldehs.be::2bfd184c-b2e6-457a-8083-0a26f1c2da3c" providerId="AD" clId="Web-{0CA28FF3-7634-285A-B268-DC5B5A3EFA3E}" dt="2019-11-14T19:29:08.713" v="107"/>
      <pc:docMkLst>
        <pc:docMk/>
      </pc:docMkLst>
      <pc:sldChg chg="modNotes">
        <pc:chgData name="Sofie Verschaeve" userId="S::sofive1@arteveldehs.be::2bfd184c-b2e6-457a-8083-0a26f1c2da3c" providerId="AD" clId="Web-{0CA28FF3-7634-285A-B268-DC5B5A3EFA3E}" dt="2019-11-14T19:27:39.744" v="98"/>
        <pc:sldMkLst>
          <pc:docMk/>
          <pc:sldMk cId="4122518505" sldId="256"/>
        </pc:sldMkLst>
      </pc:sldChg>
      <pc:sldChg chg="modNotes">
        <pc:chgData name="Sofie Verschaeve" userId="S::sofive1@arteveldehs.be::2bfd184c-b2e6-457a-8083-0a26f1c2da3c" providerId="AD" clId="Web-{0CA28FF3-7634-285A-B268-DC5B5A3EFA3E}" dt="2019-11-14T19:28:08.291" v="101"/>
        <pc:sldMkLst>
          <pc:docMk/>
          <pc:sldMk cId="156797197" sldId="267"/>
        </pc:sldMkLst>
      </pc:sldChg>
      <pc:sldChg chg="modNotes">
        <pc:chgData name="Sofie Verschaeve" userId="S::sofive1@arteveldehs.be::2bfd184c-b2e6-457a-8083-0a26f1c2da3c" providerId="AD" clId="Web-{0CA28FF3-7634-285A-B268-DC5B5A3EFA3E}" dt="2019-11-14T19:28:38.588" v="106"/>
        <pc:sldMkLst>
          <pc:docMk/>
          <pc:sldMk cId="1031711921" sldId="268"/>
        </pc:sldMkLst>
      </pc:sldChg>
      <pc:sldChg chg="delSp modNotes">
        <pc:chgData name="Sofie Verschaeve" userId="S::sofive1@arteveldehs.be::2bfd184c-b2e6-457a-8083-0a26f1c2da3c" providerId="AD" clId="Web-{0CA28FF3-7634-285A-B268-DC5B5A3EFA3E}" dt="2019-11-14T19:29:08.713" v="107"/>
        <pc:sldMkLst>
          <pc:docMk/>
          <pc:sldMk cId="1121026241" sldId="275"/>
        </pc:sldMkLst>
        <pc:grpChg chg="del">
          <ac:chgData name="Sofie Verschaeve" userId="S::sofive1@arteveldehs.be::2bfd184c-b2e6-457a-8083-0a26f1c2da3c" providerId="AD" clId="Web-{0CA28FF3-7634-285A-B268-DC5B5A3EFA3E}" dt="2019-11-14T19:10:41.179" v="13"/>
          <ac:grpSpMkLst>
            <pc:docMk/>
            <pc:sldMk cId="1121026241" sldId="275"/>
            <ac:grpSpMk id="4" creationId="{00000000-0000-0000-0000-000000000000}"/>
          </ac:grpSpMkLst>
        </pc:grpChg>
      </pc:sldChg>
      <pc:sldChg chg="delSp">
        <pc:chgData name="Sofie Verschaeve" userId="S::sofive1@arteveldehs.be::2bfd184c-b2e6-457a-8083-0a26f1c2da3c" providerId="AD" clId="Web-{0CA28FF3-7634-285A-B268-DC5B5A3EFA3E}" dt="2019-11-14T19:10:51.086" v="14"/>
        <pc:sldMkLst>
          <pc:docMk/>
          <pc:sldMk cId="42717675" sldId="277"/>
        </pc:sldMkLst>
        <pc:grpChg chg="del">
          <ac:chgData name="Sofie Verschaeve" userId="S::sofive1@arteveldehs.be::2bfd184c-b2e6-457a-8083-0a26f1c2da3c" providerId="AD" clId="Web-{0CA28FF3-7634-285A-B268-DC5B5A3EFA3E}" dt="2019-11-14T19:10:51.086" v="14"/>
          <ac:grpSpMkLst>
            <pc:docMk/>
            <pc:sldMk cId="42717675" sldId="277"/>
            <ac:grpSpMk id="5" creationId="{00000000-0000-0000-0000-000000000000}"/>
          </ac:grpSpMkLst>
        </pc:grpChg>
      </pc:sldChg>
      <pc:sldChg chg="delSp">
        <pc:chgData name="Sofie Verschaeve" userId="S::sofive1@arteveldehs.be::2bfd184c-b2e6-457a-8083-0a26f1c2da3c" providerId="AD" clId="Web-{0CA28FF3-7634-285A-B268-DC5B5A3EFA3E}" dt="2019-11-14T19:10:57.712" v="16"/>
        <pc:sldMkLst>
          <pc:docMk/>
          <pc:sldMk cId="1039636839" sldId="278"/>
        </pc:sldMkLst>
        <pc:grpChg chg="del">
          <ac:chgData name="Sofie Verschaeve" userId="S::sofive1@arteveldehs.be::2bfd184c-b2e6-457a-8083-0a26f1c2da3c" providerId="AD" clId="Web-{0CA28FF3-7634-285A-B268-DC5B5A3EFA3E}" dt="2019-11-14T19:10:57.712" v="16"/>
          <ac:grpSpMkLst>
            <pc:docMk/>
            <pc:sldMk cId="1039636839" sldId="278"/>
            <ac:grpSpMk id="4" creationId="{00000000-0000-0000-0000-000000000000}"/>
          </ac:grpSpMkLst>
        </pc:grpChg>
      </pc:sldChg>
      <pc:sldChg chg="delSp">
        <pc:chgData name="Sofie Verschaeve" userId="S::sofive1@arteveldehs.be::2bfd184c-b2e6-457a-8083-0a26f1c2da3c" providerId="AD" clId="Web-{0CA28FF3-7634-285A-B268-DC5B5A3EFA3E}" dt="2019-11-14T19:11:06.070" v="17"/>
        <pc:sldMkLst>
          <pc:docMk/>
          <pc:sldMk cId="588868001" sldId="279"/>
        </pc:sldMkLst>
        <pc:grpChg chg="del">
          <ac:chgData name="Sofie Verschaeve" userId="S::sofive1@arteveldehs.be::2bfd184c-b2e6-457a-8083-0a26f1c2da3c" providerId="AD" clId="Web-{0CA28FF3-7634-285A-B268-DC5B5A3EFA3E}" dt="2019-11-14T19:11:06.070" v="17"/>
          <ac:grpSpMkLst>
            <pc:docMk/>
            <pc:sldMk cId="588868001" sldId="279"/>
            <ac:grpSpMk id="5" creationId="{00000000-0000-0000-0000-000000000000}"/>
          </ac:grpSpMkLst>
        </pc:grpChg>
      </pc:sldChg>
      <pc:sldChg chg="delSp">
        <pc:chgData name="Sofie Verschaeve" userId="S::sofive1@arteveldehs.be::2bfd184c-b2e6-457a-8083-0a26f1c2da3c" providerId="AD" clId="Web-{0CA28FF3-7634-285A-B268-DC5B5A3EFA3E}" dt="2019-11-14T19:11:14.882" v="19"/>
        <pc:sldMkLst>
          <pc:docMk/>
          <pc:sldMk cId="772724331" sldId="280"/>
        </pc:sldMkLst>
        <pc:grpChg chg="del">
          <ac:chgData name="Sofie Verschaeve" userId="S::sofive1@arteveldehs.be::2bfd184c-b2e6-457a-8083-0a26f1c2da3c" providerId="AD" clId="Web-{0CA28FF3-7634-285A-B268-DC5B5A3EFA3E}" dt="2019-11-14T19:11:14.882" v="19"/>
          <ac:grpSpMkLst>
            <pc:docMk/>
            <pc:sldMk cId="772724331" sldId="280"/>
            <ac:grpSpMk id="4" creationId="{00000000-0000-0000-0000-000000000000}"/>
          </ac:grpSpMkLst>
        </pc:grpChg>
      </pc:sldChg>
      <pc:sldChg chg="delSp">
        <pc:chgData name="Sofie Verschaeve" userId="S::sofive1@arteveldehs.be::2bfd184c-b2e6-457a-8083-0a26f1c2da3c" providerId="AD" clId="Web-{0CA28FF3-7634-285A-B268-DC5B5A3EFA3E}" dt="2019-11-14T19:11:20.195" v="20"/>
        <pc:sldMkLst>
          <pc:docMk/>
          <pc:sldMk cId="200137964" sldId="282"/>
        </pc:sldMkLst>
        <pc:grpChg chg="del">
          <ac:chgData name="Sofie Verschaeve" userId="S::sofive1@arteveldehs.be::2bfd184c-b2e6-457a-8083-0a26f1c2da3c" providerId="AD" clId="Web-{0CA28FF3-7634-285A-B268-DC5B5A3EFA3E}" dt="2019-11-14T19:11:20.195" v="20"/>
          <ac:grpSpMkLst>
            <pc:docMk/>
            <pc:sldMk cId="200137964" sldId="282"/>
            <ac:grpSpMk id="4" creationId="{00000000-0000-0000-0000-000000000000}"/>
          </ac:grpSpMkLst>
        </pc:grpChg>
      </pc:sldChg>
      <pc:sldChg chg="delSp">
        <pc:chgData name="Sofie Verschaeve" userId="S::sofive1@arteveldehs.be::2bfd184c-b2e6-457a-8083-0a26f1c2da3c" providerId="AD" clId="Web-{0CA28FF3-7634-285A-B268-DC5B5A3EFA3E}" dt="2019-11-14T19:16:39.539" v="34"/>
        <pc:sldMkLst>
          <pc:docMk/>
          <pc:sldMk cId="232006901" sldId="283"/>
        </pc:sldMkLst>
        <pc:grpChg chg="del">
          <ac:chgData name="Sofie Verschaeve" userId="S::sofive1@arteveldehs.be::2bfd184c-b2e6-457a-8083-0a26f1c2da3c" providerId="AD" clId="Web-{0CA28FF3-7634-285A-B268-DC5B5A3EFA3E}" dt="2019-11-14T19:16:39.539" v="34"/>
          <ac:grpSpMkLst>
            <pc:docMk/>
            <pc:sldMk cId="232006901" sldId="283"/>
            <ac:grpSpMk id="4" creationId="{00000000-0000-0000-0000-000000000000}"/>
          </ac:grpSpMkLst>
        </pc:grpChg>
      </pc:sldChg>
      <pc:sldChg chg="delSp">
        <pc:chgData name="Sofie Verschaeve" userId="S::sofive1@arteveldehs.be::2bfd184c-b2e6-457a-8083-0a26f1c2da3c" providerId="AD" clId="Web-{0CA28FF3-7634-285A-B268-DC5B5A3EFA3E}" dt="2019-11-14T19:16:42.368" v="35"/>
        <pc:sldMkLst>
          <pc:docMk/>
          <pc:sldMk cId="1270216271" sldId="284"/>
        </pc:sldMkLst>
        <pc:grpChg chg="del">
          <ac:chgData name="Sofie Verschaeve" userId="S::sofive1@arteveldehs.be::2bfd184c-b2e6-457a-8083-0a26f1c2da3c" providerId="AD" clId="Web-{0CA28FF3-7634-285A-B268-DC5B5A3EFA3E}" dt="2019-11-14T19:16:42.368" v="35"/>
          <ac:grpSpMkLst>
            <pc:docMk/>
            <pc:sldMk cId="1270216271" sldId="284"/>
            <ac:grpSpMk id="7" creationId="{00000000-0000-0000-0000-000000000000}"/>
          </ac:grpSpMkLst>
        </pc:grpChg>
      </pc:sldChg>
      <pc:sldChg chg="delSp">
        <pc:chgData name="Sofie Verschaeve" userId="S::sofive1@arteveldehs.be::2bfd184c-b2e6-457a-8083-0a26f1c2da3c" providerId="AD" clId="Web-{0CA28FF3-7634-285A-B268-DC5B5A3EFA3E}" dt="2019-11-14T19:16:53.305" v="37"/>
        <pc:sldMkLst>
          <pc:docMk/>
          <pc:sldMk cId="1612332093" sldId="285"/>
        </pc:sldMkLst>
        <pc:grpChg chg="del">
          <ac:chgData name="Sofie Verschaeve" userId="S::sofive1@arteveldehs.be::2bfd184c-b2e6-457a-8083-0a26f1c2da3c" providerId="AD" clId="Web-{0CA28FF3-7634-285A-B268-DC5B5A3EFA3E}" dt="2019-11-14T19:16:53.305" v="37"/>
          <ac:grpSpMkLst>
            <pc:docMk/>
            <pc:sldMk cId="1612332093" sldId="285"/>
            <ac:grpSpMk id="4" creationId="{00000000-0000-0000-0000-000000000000}"/>
          </ac:grpSpMkLst>
        </pc:grpChg>
      </pc:sldChg>
      <pc:sldChg chg="delSp">
        <pc:chgData name="Sofie Verschaeve" userId="S::sofive1@arteveldehs.be::2bfd184c-b2e6-457a-8083-0a26f1c2da3c" providerId="AD" clId="Web-{0CA28FF3-7634-285A-B268-DC5B5A3EFA3E}" dt="2019-11-14T19:16:55.883" v="38"/>
        <pc:sldMkLst>
          <pc:docMk/>
          <pc:sldMk cId="570074898" sldId="286"/>
        </pc:sldMkLst>
        <pc:grpChg chg="del">
          <ac:chgData name="Sofie Verschaeve" userId="S::sofive1@arteveldehs.be::2bfd184c-b2e6-457a-8083-0a26f1c2da3c" providerId="AD" clId="Web-{0CA28FF3-7634-285A-B268-DC5B5A3EFA3E}" dt="2019-11-14T19:16:55.883" v="38"/>
          <ac:grpSpMkLst>
            <pc:docMk/>
            <pc:sldMk cId="570074898" sldId="286"/>
            <ac:grpSpMk id="4" creationId="{00000000-0000-0000-0000-000000000000}"/>
          </ac:grpSpMkLst>
        </pc:grpChg>
      </pc:sldChg>
      <pc:sldChg chg="delSp">
        <pc:chgData name="Sofie Verschaeve" userId="S::sofive1@arteveldehs.be::2bfd184c-b2e6-457a-8083-0a26f1c2da3c" providerId="AD" clId="Web-{0CA28FF3-7634-285A-B268-DC5B5A3EFA3E}" dt="2019-11-14T19:17:15.836" v="52"/>
        <pc:sldMkLst>
          <pc:docMk/>
          <pc:sldMk cId="1128468624" sldId="289"/>
        </pc:sldMkLst>
        <pc:grpChg chg="del">
          <ac:chgData name="Sofie Verschaeve" userId="S::sofive1@arteveldehs.be::2bfd184c-b2e6-457a-8083-0a26f1c2da3c" providerId="AD" clId="Web-{0CA28FF3-7634-285A-B268-DC5B5A3EFA3E}" dt="2019-11-14T19:17:15.836" v="52"/>
          <ac:grpSpMkLst>
            <pc:docMk/>
            <pc:sldMk cId="1128468624" sldId="289"/>
            <ac:grpSpMk id="4" creationId="{00000000-0000-0000-0000-000000000000}"/>
          </ac:grpSpMkLst>
        </pc:grpChg>
      </pc:sldChg>
      <pc:sldChg chg="delSp">
        <pc:chgData name="Sofie Verschaeve" userId="S::sofive1@arteveldehs.be::2bfd184c-b2e6-457a-8083-0a26f1c2da3c" providerId="AD" clId="Web-{0CA28FF3-7634-285A-B268-DC5B5A3EFA3E}" dt="2019-11-14T19:17:19.086" v="53"/>
        <pc:sldMkLst>
          <pc:docMk/>
          <pc:sldMk cId="1744076911" sldId="290"/>
        </pc:sldMkLst>
        <pc:grpChg chg="del">
          <ac:chgData name="Sofie Verschaeve" userId="S::sofive1@arteveldehs.be::2bfd184c-b2e6-457a-8083-0a26f1c2da3c" providerId="AD" clId="Web-{0CA28FF3-7634-285A-B268-DC5B5A3EFA3E}" dt="2019-11-14T19:17:19.086" v="53"/>
          <ac:grpSpMkLst>
            <pc:docMk/>
            <pc:sldMk cId="1744076911" sldId="290"/>
            <ac:grpSpMk id="4" creationId="{00000000-0000-0000-0000-000000000000}"/>
          </ac:grpSpMkLst>
        </pc:grpChg>
      </pc:sldChg>
      <pc:sldChg chg="delSp">
        <pc:chgData name="Sofie Verschaeve" userId="S::sofive1@arteveldehs.be::2bfd184c-b2e6-457a-8083-0a26f1c2da3c" providerId="AD" clId="Web-{0CA28FF3-7634-285A-B268-DC5B5A3EFA3E}" dt="2019-11-14T19:17:26.649" v="55"/>
        <pc:sldMkLst>
          <pc:docMk/>
          <pc:sldMk cId="482122546" sldId="291"/>
        </pc:sldMkLst>
        <pc:grpChg chg="del">
          <ac:chgData name="Sofie Verschaeve" userId="S::sofive1@arteveldehs.be::2bfd184c-b2e6-457a-8083-0a26f1c2da3c" providerId="AD" clId="Web-{0CA28FF3-7634-285A-B268-DC5B5A3EFA3E}" dt="2019-11-14T19:17:26.649" v="55"/>
          <ac:grpSpMkLst>
            <pc:docMk/>
            <pc:sldMk cId="482122546" sldId="291"/>
            <ac:grpSpMk id="4" creationId="{00000000-0000-0000-0000-000000000000}"/>
          </ac:grpSpMkLst>
        </pc:grpChg>
      </pc:sldChg>
      <pc:sldChg chg="delSp">
        <pc:chgData name="Sofie Verschaeve" userId="S::sofive1@arteveldehs.be::2bfd184c-b2e6-457a-8083-0a26f1c2da3c" providerId="AD" clId="Web-{0CA28FF3-7634-285A-B268-DC5B5A3EFA3E}" dt="2019-11-14T19:17:29.993" v="56"/>
        <pc:sldMkLst>
          <pc:docMk/>
          <pc:sldMk cId="676010503" sldId="292"/>
        </pc:sldMkLst>
        <pc:grpChg chg="del">
          <ac:chgData name="Sofie Verschaeve" userId="S::sofive1@arteveldehs.be::2bfd184c-b2e6-457a-8083-0a26f1c2da3c" providerId="AD" clId="Web-{0CA28FF3-7634-285A-B268-DC5B5A3EFA3E}" dt="2019-11-14T19:17:29.993" v="56"/>
          <ac:grpSpMkLst>
            <pc:docMk/>
            <pc:sldMk cId="676010503" sldId="292"/>
            <ac:grpSpMk id="5" creationId="{00000000-0000-0000-0000-000000000000}"/>
          </ac:grpSpMkLst>
        </pc:grpChg>
      </pc:sldChg>
      <pc:sldChg chg="delSp">
        <pc:chgData name="Sofie Verschaeve" userId="S::sofive1@arteveldehs.be::2bfd184c-b2e6-457a-8083-0a26f1c2da3c" providerId="AD" clId="Web-{0CA28FF3-7634-285A-B268-DC5B5A3EFA3E}" dt="2019-11-14T19:17:35.352" v="58"/>
        <pc:sldMkLst>
          <pc:docMk/>
          <pc:sldMk cId="700443125" sldId="293"/>
        </pc:sldMkLst>
        <pc:grpChg chg="del">
          <ac:chgData name="Sofie Verschaeve" userId="S::sofive1@arteveldehs.be::2bfd184c-b2e6-457a-8083-0a26f1c2da3c" providerId="AD" clId="Web-{0CA28FF3-7634-285A-B268-DC5B5A3EFA3E}" dt="2019-11-14T19:17:35.352" v="58"/>
          <ac:grpSpMkLst>
            <pc:docMk/>
            <pc:sldMk cId="700443125" sldId="293"/>
            <ac:grpSpMk id="4" creationId="{00000000-0000-0000-0000-000000000000}"/>
          </ac:grpSpMkLst>
        </pc:grpChg>
      </pc:sldChg>
      <pc:sldChg chg="delSp">
        <pc:chgData name="Sofie Verschaeve" userId="S::sofive1@arteveldehs.be::2bfd184c-b2e6-457a-8083-0a26f1c2da3c" providerId="AD" clId="Web-{0CA28FF3-7634-285A-B268-DC5B5A3EFA3E}" dt="2019-11-14T19:17:38.399" v="59"/>
        <pc:sldMkLst>
          <pc:docMk/>
          <pc:sldMk cId="1989732668" sldId="294"/>
        </pc:sldMkLst>
        <pc:grpChg chg="del">
          <ac:chgData name="Sofie Verschaeve" userId="S::sofive1@arteveldehs.be::2bfd184c-b2e6-457a-8083-0a26f1c2da3c" providerId="AD" clId="Web-{0CA28FF3-7634-285A-B268-DC5B5A3EFA3E}" dt="2019-11-14T19:17:38.399" v="59"/>
          <ac:grpSpMkLst>
            <pc:docMk/>
            <pc:sldMk cId="1989732668" sldId="294"/>
            <ac:grpSpMk id="4" creationId="{00000000-0000-0000-0000-000000000000}"/>
          </ac:grpSpMkLst>
        </pc:grpChg>
      </pc:sldChg>
      <pc:sldChg chg="delSp">
        <pc:chgData name="Sofie Verschaeve" userId="S::sofive1@arteveldehs.be::2bfd184c-b2e6-457a-8083-0a26f1c2da3c" providerId="AD" clId="Web-{0CA28FF3-7634-285A-B268-DC5B5A3EFA3E}" dt="2019-11-14T19:17:49.633" v="71"/>
        <pc:sldMkLst>
          <pc:docMk/>
          <pc:sldMk cId="311215334" sldId="295"/>
        </pc:sldMkLst>
        <pc:grpChg chg="del">
          <ac:chgData name="Sofie Verschaeve" userId="S::sofive1@arteveldehs.be::2bfd184c-b2e6-457a-8083-0a26f1c2da3c" providerId="AD" clId="Web-{0CA28FF3-7634-285A-B268-DC5B5A3EFA3E}" dt="2019-11-14T19:17:41.321" v="60"/>
          <ac:grpSpMkLst>
            <pc:docMk/>
            <pc:sldMk cId="311215334" sldId="295"/>
            <ac:grpSpMk id="3" creationId="{00000000-0000-0000-0000-000000000000}"/>
          </ac:grpSpMkLst>
        </pc:grpChg>
        <pc:grpChg chg="del">
          <ac:chgData name="Sofie Verschaeve" userId="S::sofive1@arteveldehs.be::2bfd184c-b2e6-457a-8083-0a26f1c2da3c" providerId="AD" clId="Web-{0CA28FF3-7634-285A-B268-DC5B5A3EFA3E}" dt="2019-11-14T19:17:42.133" v="61"/>
          <ac:grpSpMkLst>
            <pc:docMk/>
            <pc:sldMk cId="311215334" sldId="295"/>
            <ac:grpSpMk id="5" creationId="{00000000-0000-0000-0000-000000000000}"/>
          </ac:grpSpMkLst>
        </pc:grpChg>
        <pc:grpChg chg="del">
          <ac:chgData name="Sofie Verschaeve" userId="S::sofive1@arteveldehs.be::2bfd184c-b2e6-457a-8083-0a26f1c2da3c" providerId="AD" clId="Web-{0CA28FF3-7634-285A-B268-DC5B5A3EFA3E}" dt="2019-11-14T19:17:45.290" v="65"/>
          <ac:grpSpMkLst>
            <pc:docMk/>
            <pc:sldMk cId="311215334" sldId="295"/>
            <ac:grpSpMk id="8" creationId="{00000000-0000-0000-0000-000000000000}"/>
          </ac:grpSpMkLst>
        </pc:grpChg>
        <pc:grpChg chg="del">
          <ac:chgData name="Sofie Verschaeve" userId="S::sofive1@arteveldehs.be::2bfd184c-b2e6-457a-8083-0a26f1c2da3c" providerId="AD" clId="Web-{0CA28FF3-7634-285A-B268-DC5B5A3EFA3E}" dt="2019-11-14T19:17:46.008" v="66"/>
          <ac:grpSpMkLst>
            <pc:docMk/>
            <pc:sldMk cId="311215334" sldId="295"/>
            <ac:grpSpMk id="11" creationId="{00000000-0000-0000-0000-000000000000}"/>
          </ac:grpSpMkLst>
        </pc:grpChg>
        <pc:grpChg chg="del">
          <ac:chgData name="Sofie Verschaeve" userId="S::sofive1@arteveldehs.be::2bfd184c-b2e6-457a-8083-0a26f1c2da3c" providerId="AD" clId="Web-{0CA28FF3-7634-285A-B268-DC5B5A3EFA3E}" dt="2019-11-14T19:17:46.587" v="67"/>
          <ac:grpSpMkLst>
            <pc:docMk/>
            <pc:sldMk cId="311215334" sldId="295"/>
            <ac:grpSpMk id="14" creationId="{00000000-0000-0000-0000-000000000000}"/>
          </ac:grpSpMkLst>
        </pc:grpChg>
        <pc:grpChg chg="del">
          <ac:chgData name="Sofie Verschaeve" userId="S::sofive1@arteveldehs.be::2bfd184c-b2e6-457a-8083-0a26f1c2da3c" providerId="AD" clId="Web-{0CA28FF3-7634-285A-B268-DC5B5A3EFA3E}" dt="2019-11-14T19:17:42.790" v="62"/>
          <ac:grpSpMkLst>
            <pc:docMk/>
            <pc:sldMk cId="311215334" sldId="295"/>
            <ac:grpSpMk id="17" creationId="{00000000-0000-0000-0000-000000000000}"/>
          </ac:grpSpMkLst>
        </pc:grpChg>
        <pc:grpChg chg="del">
          <ac:chgData name="Sofie Verschaeve" userId="S::sofive1@arteveldehs.be::2bfd184c-b2e6-457a-8083-0a26f1c2da3c" providerId="AD" clId="Web-{0CA28FF3-7634-285A-B268-DC5B5A3EFA3E}" dt="2019-11-14T19:17:47.540" v="68"/>
          <ac:grpSpMkLst>
            <pc:docMk/>
            <pc:sldMk cId="311215334" sldId="295"/>
            <ac:grpSpMk id="20" creationId="{00000000-0000-0000-0000-000000000000}"/>
          </ac:grpSpMkLst>
        </pc:grpChg>
        <pc:grpChg chg="del">
          <ac:chgData name="Sofie Verschaeve" userId="S::sofive1@arteveldehs.be::2bfd184c-b2e6-457a-8083-0a26f1c2da3c" providerId="AD" clId="Web-{0CA28FF3-7634-285A-B268-DC5B5A3EFA3E}" dt="2019-11-14T19:17:48.071" v="69"/>
          <ac:grpSpMkLst>
            <pc:docMk/>
            <pc:sldMk cId="311215334" sldId="295"/>
            <ac:grpSpMk id="23" creationId="{00000000-0000-0000-0000-000000000000}"/>
          </ac:grpSpMkLst>
        </pc:grpChg>
        <pc:grpChg chg="del">
          <ac:chgData name="Sofie Verschaeve" userId="S::sofive1@arteveldehs.be::2bfd184c-b2e6-457a-8083-0a26f1c2da3c" providerId="AD" clId="Web-{0CA28FF3-7634-285A-B268-DC5B5A3EFA3E}" dt="2019-11-14T19:17:43.665" v="63"/>
          <ac:grpSpMkLst>
            <pc:docMk/>
            <pc:sldMk cId="311215334" sldId="295"/>
            <ac:grpSpMk id="26" creationId="{00000000-0000-0000-0000-000000000000}"/>
          </ac:grpSpMkLst>
        </pc:grpChg>
        <pc:grpChg chg="del">
          <ac:chgData name="Sofie Verschaeve" userId="S::sofive1@arteveldehs.be::2bfd184c-b2e6-457a-8083-0a26f1c2da3c" providerId="AD" clId="Web-{0CA28FF3-7634-285A-B268-DC5B5A3EFA3E}" dt="2019-11-14T19:17:44.446" v="64"/>
          <ac:grpSpMkLst>
            <pc:docMk/>
            <pc:sldMk cId="311215334" sldId="295"/>
            <ac:grpSpMk id="29" creationId="{00000000-0000-0000-0000-000000000000}"/>
          </ac:grpSpMkLst>
        </pc:grpChg>
        <pc:grpChg chg="del">
          <ac:chgData name="Sofie Verschaeve" userId="S::sofive1@arteveldehs.be::2bfd184c-b2e6-457a-8083-0a26f1c2da3c" providerId="AD" clId="Web-{0CA28FF3-7634-285A-B268-DC5B5A3EFA3E}" dt="2019-11-14T19:17:48.571" v="70"/>
          <ac:grpSpMkLst>
            <pc:docMk/>
            <pc:sldMk cId="311215334" sldId="295"/>
            <ac:grpSpMk id="32" creationId="{00000000-0000-0000-0000-000000000000}"/>
          </ac:grpSpMkLst>
        </pc:grpChg>
        <pc:grpChg chg="del">
          <ac:chgData name="Sofie Verschaeve" userId="S::sofive1@arteveldehs.be::2bfd184c-b2e6-457a-8083-0a26f1c2da3c" providerId="AD" clId="Web-{0CA28FF3-7634-285A-B268-DC5B5A3EFA3E}" dt="2019-11-14T19:17:49.633" v="71"/>
          <ac:grpSpMkLst>
            <pc:docMk/>
            <pc:sldMk cId="311215334" sldId="295"/>
            <ac:grpSpMk id="35" creationId="{00000000-0000-0000-0000-000000000000}"/>
          </ac:grpSpMkLst>
        </pc:grpChg>
      </pc:sldChg>
      <pc:sldChg chg="delSp">
        <pc:chgData name="Sofie Verschaeve" userId="S::sofive1@arteveldehs.be::2bfd184c-b2e6-457a-8083-0a26f1c2da3c" providerId="AD" clId="Web-{0CA28FF3-7634-285A-B268-DC5B5A3EFA3E}" dt="2019-11-14T19:17:54.711" v="73"/>
        <pc:sldMkLst>
          <pc:docMk/>
          <pc:sldMk cId="1440095494" sldId="296"/>
        </pc:sldMkLst>
        <pc:grpChg chg="del">
          <ac:chgData name="Sofie Verschaeve" userId="S::sofive1@arteveldehs.be::2bfd184c-b2e6-457a-8083-0a26f1c2da3c" providerId="AD" clId="Web-{0CA28FF3-7634-285A-B268-DC5B5A3EFA3E}" dt="2019-11-14T19:17:54.711" v="73"/>
          <ac:grpSpMkLst>
            <pc:docMk/>
            <pc:sldMk cId="1440095494" sldId="296"/>
            <ac:grpSpMk id="4" creationId="{00000000-0000-0000-0000-000000000000}"/>
          </ac:grpSpMkLst>
        </pc:grpChg>
      </pc:sldChg>
      <pc:sldChg chg="delSp">
        <pc:chgData name="Sofie Verschaeve" userId="S::sofive1@arteveldehs.be::2bfd184c-b2e6-457a-8083-0a26f1c2da3c" providerId="AD" clId="Web-{0CA28FF3-7634-285A-B268-DC5B5A3EFA3E}" dt="2019-11-14T19:17:57.383" v="74"/>
        <pc:sldMkLst>
          <pc:docMk/>
          <pc:sldMk cId="1544265968" sldId="297"/>
        </pc:sldMkLst>
        <pc:grpChg chg="del">
          <ac:chgData name="Sofie Verschaeve" userId="S::sofive1@arteveldehs.be::2bfd184c-b2e6-457a-8083-0a26f1c2da3c" providerId="AD" clId="Web-{0CA28FF3-7634-285A-B268-DC5B5A3EFA3E}" dt="2019-11-14T19:17:57.383" v="74"/>
          <ac:grpSpMkLst>
            <pc:docMk/>
            <pc:sldMk cId="1544265968" sldId="297"/>
            <ac:grpSpMk id="4" creationId="{00000000-0000-0000-0000-000000000000}"/>
          </ac:grpSpMkLst>
        </pc:grpChg>
      </pc:sldChg>
      <pc:sldChg chg="delSp">
        <pc:chgData name="Sofie Verschaeve" userId="S::sofive1@arteveldehs.be::2bfd184c-b2e6-457a-8083-0a26f1c2da3c" providerId="AD" clId="Web-{0CA28FF3-7634-285A-B268-DC5B5A3EFA3E}" dt="2019-11-14T19:18:04.290" v="76"/>
        <pc:sldMkLst>
          <pc:docMk/>
          <pc:sldMk cId="1579443169" sldId="298"/>
        </pc:sldMkLst>
        <pc:grpChg chg="del">
          <ac:chgData name="Sofie Verschaeve" userId="S::sofive1@arteveldehs.be::2bfd184c-b2e6-457a-8083-0a26f1c2da3c" providerId="AD" clId="Web-{0CA28FF3-7634-285A-B268-DC5B5A3EFA3E}" dt="2019-11-14T19:18:04.290" v="76"/>
          <ac:grpSpMkLst>
            <pc:docMk/>
            <pc:sldMk cId="1579443169" sldId="298"/>
            <ac:grpSpMk id="4" creationId="{00000000-0000-0000-0000-000000000000}"/>
          </ac:grpSpMkLst>
        </pc:grpChg>
      </pc:sldChg>
      <pc:sldChg chg="delSp">
        <pc:chgData name="Sofie Verschaeve" userId="S::sofive1@arteveldehs.be::2bfd184c-b2e6-457a-8083-0a26f1c2da3c" providerId="AD" clId="Web-{0CA28FF3-7634-285A-B268-DC5B5A3EFA3E}" dt="2019-11-14T19:18:07.790" v="77"/>
        <pc:sldMkLst>
          <pc:docMk/>
          <pc:sldMk cId="2036014461" sldId="299"/>
        </pc:sldMkLst>
        <pc:grpChg chg="del">
          <ac:chgData name="Sofie Verschaeve" userId="S::sofive1@arteveldehs.be::2bfd184c-b2e6-457a-8083-0a26f1c2da3c" providerId="AD" clId="Web-{0CA28FF3-7634-285A-B268-DC5B5A3EFA3E}" dt="2019-11-14T19:18:07.790" v="77"/>
          <ac:grpSpMkLst>
            <pc:docMk/>
            <pc:sldMk cId="2036014461" sldId="299"/>
            <ac:grpSpMk id="4" creationId="{00000000-0000-0000-0000-000000000000}"/>
          </ac:grpSpMkLst>
        </pc:grpChg>
      </pc:sldChg>
      <pc:sldChg chg="delSp">
        <pc:chgData name="Sofie Verschaeve" userId="S::sofive1@arteveldehs.be::2bfd184c-b2e6-457a-8083-0a26f1c2da3c" providerId="AD" clId="Web-{0CA28FF3-7634-285A-B268-DC5B5A3EFA3E}" dt="2019-11-14T19:18:14.508" v="79"/>
        <pc:sldMkLst>
          <pc:docMk/>
          <pc:sldMk cId="1776915603" sldId="300"/>
        </pc:sldMkLst>
        <pc:grpChg chg="del">
          <ac:chgData name="Sofie Verschaeve" userId="S::sofive1@arteveldehs.be::2bfd184c-b2e6-457a-8083-0a26f1c2da3c" providerId="AD" clId="Web-{0CA28FF3-7634-285A-B268-DC5B5A3EFA3E}" dt="2019-11-14T19:18:14.508" v="79"/>
          <ac:grpSpMkLst>
            <pc:docMk/>
            <pc:sldMk cId="1776915603" sldId="300"/>
            <ac:grpSpMk id="4" creationId="{00000000-0000-0000-0000-000000000000}"/>
          </ac:grpSpMkLst>
        </pc:grpChg>
      </pc:sldChg>
      <pc:sldChg chg="delSp">
        <pc:chgData name="Sofie Verschaeve" userId="S::sofive1@arteveldehs.be::2bfd184c-b2e6-457a-8083-0a26f1c2da3c" providerId="AD" clId="Web-{0CA28FF3-7634-285A-B268-DC5B5A3EFA3E}" dt="2019-11-14T19:18:18.180" v="80"/>
        <pc:sldMkLst>
          <pc:docMk/>
          <pc:sldMk cId="291414591" sldId="301"/>
        </pc:sldMkLst>
        <pc:grpChg chg="del">
          <ac:chgData name="Sofie Verschaeve" userId="S::sofive1@arteveldehs.be::2bfd184c-b2e6-457a-8083-0a26f1c2da3c" providerId="AD" clId="Web-{0CA28FF3-7634-285A-B268-DC5B5A3EFA3E}" dt="2019-11-14T19:18:18.180" v="80"/>
          <ac:grpSpMkLst>
            <pc:docMk/>
            <pc:sldMk cId="291414591" sldId="301"/>
            <ac:grpSpMk id="4" creationId="{00000000-0000-0000-0000-000000000000}"/>
          </ac:grpSpMkLst>
        </pc:grpChg>
      </pc:sldChg>
      <pc:sldChg chg="delSp">
        <pc:chgData name="Sofie Verschaeve" userId="S::sofive1@arteveldehs.be::2bfd184c-b2e6-457a-8083-0a26f1c2da3c" providerId="AD" clId="Web-{0CA28FF3-7634-285A-B268-DC5B5A3EFA3E}" dt="2019-11-14T19:18:24.102" v="82"/>
        <pc:sldMkLst>
          <pc:docMk/>
          <pc:sldMk cId="1573644749" sldId="302"/>
        </pc:sldMkLst>
        <pc:grpChg chg="del">
          <ac:chgData name="Sofie Verschaeve" userId="S::sofive1@arteveldehs.be::2bfd184c-b2e6-457a-8083-0a26f1c2da3c" providerId="AD" clId="Web-{0CA28FF3-7634-285A-B268-DC5B5A3EFA3E}" dt="2019-11-14T19:18:24.102" v="82"/>
          <ac:grpSpMkLst>
            <pc:docMk/>
            <pc:sldMk cId="1573644749" sldId="302"/>
            <ac:grpSpMk id="4" creationId="{00000000-0000-0000-0000-000000000000}"/>
          </ac:grpSpMkLst>
        </pc:grpChg>
      </pc:sldChg>
      <pc:sldChg chg="delSp">
        <pc:chgData name="Sofie Verschaeve" userId="S::sofive1@arteveldehs.be::2bfd184c-b2e6-457a-8083-0a26f1c2da3c" providerId="AD" clId="Web-{0CA28FF3-7634-285A-B268-DC5B5A3EFA3E}" dt="2019-11-14T19:18:26.165" v="83"/>
        <pc:sldMkLst>
          <pc:docMk/>
          <pc:sldMk cId="1986183638" sldId="303"/>
        </pc:sldMkLst>
        <pc:grpChg chg="del">
          <ac:chgData name="Sofie Verschaeve" userId="S::sofive1@arteveldehs.be::2bfd184c-b2e6-457a-8083-0a26f1c2da3c" providerId="AD" clId="Web-{0CA28FF3-7634-285A-B268-DC5B5A3EFA3E}" dt="2019-11-14T19:18:26.165" v="83"/>
          <ac:grpSpMkLst>
            <pc:docMk/>
            <pc:sldMk cId="1986183638" sldId="303"/>
            <ac:grpSpMk id="4" creationId="{00000000-0000-0000-0000-000000000000}"/>
          </ac:grpSpMkLst>
        </pc:grpChg>
      </pc:sldChg>
      <pc:sldChg chg="delSp">
        <pc:chgData name="Sofie Verschaeve" userId="S::sofive1@arteveldehs.be::2bfd184c-b2e6-457a-8083-0a26f1c2da3c" providerId="AD" clId="Web-{0CA28FF3-7634-285A-B268-DC5B5A3EFA3E}" dt="2019-11-14T19:10:54.648" v="15"/>
        <pc:sldMkLst>
          <pc:docMk/>
          <pc:sldMk cId="2033854077" sldId="366"/>
        </pc:sldMkLst>
        <pc:grpChg chg="del">
          <ac:chgData name="Sofie Verschaeve" userId="S::sofive1@arteveldehs.be::2bfd184c-b2e6-457a-8083-0a26f1c2da3c" providerId="AD" clId="Web-{0CA28FF3-7634-285A-B268-DC5B5A3EFA3E}" dt="2019-11-14T19:10:54.648" v="15"/>
          <ac:grpSpMkLst>
            <pc:docMk/>
            <pc:sldMk cId="2033854077" sldId="366"/>
            <ac:grpSpMk id="4" creationId="{00000000-0000-0000-0000-000000000000}"/>
          </ac:grpSpMkLst>
        </pc:grpChg>
      </pc:sldChg>
      <pc:sldChg chg="delSp">
        <pc:chgData name="Sofie Verschaeve" userId="S::sofive1@arteveldehs.be::2bfd184c-b2e6-457a-8083-0a26f1c2da3c" providerId="AD" clId="Web-{0CA28FF3-7634-285A-B268-DC5B5A3EFA3E}" dt="2019-11-14T19:11:11.679" v="18"/>
        <pc:sldMkLst>
          <pc:docMk/>
          <pc:sldMk cId="54886948" sldId="367"/>
        </pc:sldMkLst>
        <pc:grpChg chg="del">
          <ac:chgData name="Sofie Verschaeve" userId="S::sofive1@arteveldehs.be::2bfd184c-b2e6-457a-8083-0a26f1c2da3c" providerId="AD" clId="Web-{0CA28FF3-7634-285A-B268-DC5B5A3EFA3E}" dt="2019-11-14T19:11:11.679" v="18"/>
          <ac:grpSpMkLst>
            <pc:docMk/>
            <pc:sldMk cId="54886948" sldId="367"/>
            <ac:grpSpMk id="4" creationId="{00000000-0000-0000-0000-000000000000}"/>
          </ac:grpSpMkLst>
        </pc:grpChg>
      </pc:sldChg>
      <pc:sldChg chg="delSp">
        <pc:chgData name="Sofie Verschaeve" userId="S::sofive1@arteveldehs.be::2bfd184c-b2e6-457a-8083-0a26f1c2da3c" providerId="AD" clId="Web-{0CA28FF3-7634-285A-B268-DC5B5A3EFA3E}" dt="2019-11-14T19:16:36.586" v="33"/>
        <pc:sldMkLst>
          <pc:docMk/>
          <pc:sldMk cId="901011774" sldId="368"/>
        </pc:sldMkLst>
        <pc:grpChg chg="del">
          <ac:chgData name="Sofie Verschaeve" userId="S::sofive1@arteveldehs.be::2bfd184c-b2e6-457a-8083-0a26f1c2da3c" providerId="AD" clId="Web-{0CA28FF3-7634-285A-B268-DC5B5A3EFA3E}" dt="2019-11-14T19:16:36.586" v="33"/>
          <ac:grpSpMkLst>
            <pc:docMk/>
            <pc:sldMk cId="901011774" sldId="368"/>
            <ac:grpSpMk id="4" creationId="{00000000-0000-0000-0000-000000000000}"/>
          </ac:grpSpMkLst>
        </pc:grpChg>
      </pc:sldChg>
      <pc:sldChg chg="delSp">
        <pc:chgData name="Sofie Verschaeve" userId="S::sofive1@arteveldehs.be::2bfd184c-b2e6-457a-8083-0a26f1c2da3c" providerId="AD" clId="Web-{0CA28FF3-7634-285A-B268-DC5B5A3EFA3E}" dt="2019-11-14T19:16:50.165" v="36"/>
        <pc:sldMkLst>
          <pc:docMk/>
          <pc:sldMk cId="1881895995" sldId="369"/>
        </pc:sldMkLst>
        <pc:grpChg chg="del">
          <ac:chgData name="Sofie Verschaeve" userId="S::sofive1@arteveldehs.be::2bfd184c-b2e6-457a-8083-0a26f1c2da3c" providerId="AD" clId="Web-{0CA28FF3-7634-285A-B268-DC5B5A3EFA3E}" dt="2019-11-14T19:16:50.165" v="36"/>
          <ac:grpSpMkLst>
            <pc:docMk/>
            <pc:sldMk cId="1881895995" sldId="369"/>
            <ac:grpSpMk id="4" creationId="{00000000-0000-0000-0000-000000000000}"/>
          </ac:grpSpMkLst>
        </pc:grpChg>
      </pc:sldChg>
      <pc:sldChg chg="delSp">
        <pc:chgData name="Sofie Verschaeve" userId="S::sofive1@arteveldehs.be::2bfd184c-b2e6-457a-8083-0a26f1c2da3c" providerId="AD" clId="Web-{0CA28FF3-7634-285A-B268-DC5B5A3EFA3E}" dt="2019-11-14T19:17:12.258" v="51"/>
        <pc:sldMkLst>
          <pc:docMk/>
          <pc:sldMk cId="535909715" sldId="370"/>
        </pc:sldMkLst>
        <pc:grpChg chg="del">
          <ac:chgData name="Sofie Verschaeve" userId="S::sofive1@arteveldehs.be::2bfd184c-b2e6-457a-8083-0a26f1c2da3c" providerId="AD" clId="Web-{0CA28FF3-7634-285A-B268-DC5B5A3EFA3E}" dt="2019-11-14T19:17:12.258" v="51"/>
          <ac:grpSpMkLst>
            <pc:docMk/>
            <pc:sldMk cId="535909715" sldId="370"/>
            <ac:grpSpMk id="4" creationId="{00000000-0000-0000-0000-000000000000}"/>
          </ac:grpSpMkLst>
        </pc:grpChg>
      </pc:sldChg>
      <pc:sldChg chg="delSp">
        <pc:chgData name="Sofie Verschaeve" userId="S::sofive1@arteveldehs.be::2bfd184c-b2e6-457a-8083-0a26f1c2da3c" providerId="AD" clId="Web-{0CA28FF3-7634-285A-B268-DC5B5A3EFA3E}" dt="2019-11-14T19:17:22.055" v="54"/>
        <pc:sldMkLst>
          <pc:docMk/>
          <pc:sldMk cId="306713282" sldId="371"/>
        </pc:sldMkLst>
        <pc:grpChg chg="del">
          <ac:chgData name="Sofie Verschaeve" userId="S::sofive1@arteveldehs.be::2bfd184c-b2e6-457a-8083-0a26f1c2da3c" providerId="AD" clId="Web-{0CA28FF3-7634-285A-B268-DC5B5A3EFA3E}" dt="2019-11-14T19:17:22.055" v="54"/>
          <ac:grpSpMkLst>
            <pc:docMk/>
            <pc:sldMk cId="306713282" sldId="371"/>
            <ac:grpSpMk id="4" creationId="{00000000-0000-0000-0000-000000000000}"/>
          </ac:grpSpMkLst>
        </pc:grpChg>
      </pc:sldChg>
      <pc:sldChg chg="delSp">
        <pc:chgData name="Sofie Verschaeve" userId="S::sofive1@arteveldehs.be::2bfd184c-b2e6-457a-8083-0a26f1c2da3c" providerId="AD" clId="Web-{0CA28FF3-7634-285A-B268-DC5B5A3EFA3E}" dt="2019-11-14T19:17:32.883" v="57"/>
        <pc:sldMkLst>
          <pc:docMk/>
          <pc:sldMk cId="2127181464" sldId="372"/>
        </pc:sldMkLst>
        <pc:grpChg chg="del">
          <ac:chgData name="Sofie Verschaeve" userId="S::sofive1@arteveldehs.be::2bfd184c-b2e6-457a-8083-0a26f1c2da3c" providerId="AD" clId="Web-{0CA28FF3-7634-285A-B268-DC5B5A3EFA3E}" dt="2019-11-14T19:17:32.883" v="57"/>
          <ac:grpSpMkLst>
            <pc:docMk/>
            <pc:sldMk cId="2127181464" sldId="372"/>
            <ac:grpSpMk id="4" creationId="{00000000-0000-0000-0000-000000000000}"/>
          </ac:grpSpMkLst>
        </pc:grpChg>
      </pc:sldChg>
      <pc:sldChg chg="delSp">
        <pc:chgData name="Sofie Verschaeve" userId="S::sofive1@arteveldehs.be::2bfd184c-b2e6-457a-8083-0a26f1c2da3c" providerId="AD" clId="Web-{0CA28FF3-7634-285A-B268-DC5B5A3EFA3E}" dt="2019-11-14T19:17:52.633" v="72"/>
        <pc:sldMkLst>
          <pc:docMk/>
          <pc:sldMk cId="629878505" sldId="373"/>
        </pc:sldMkLst>
        <pc:grpChg chg="del">
          <ac:chgData name="Sofie Verschaeve" userId="S::sofive1@arteveldehs.be::2bfd184c-b2e6-457a-8083-0a26f1c2da3c" providerId="AD" clId="Web-{0CA28FF3-7634-285A-B268-DC5B5A3EFA3E}" dt="2019-11-14T19:17:52.633" v="72"/>
          <ac:grpSpMkLst>
            <pc:docMk/>
            <pc:sldMk cId="629878505" sldId="373"/>
            <ac:grpSpMk id="4" creationId="{00000000-0000-0000-0000-000000000000}"/>
          </ac:grpSpMkLst>
        </pc:grpChg>
      </pc:sldChg>
      <pc:sldChg chg="delSp">
        <pc:chgData name="Sofie Verschaeve" userId="S::sofive1@arteveldehs.be::2bfd184c-b2e6-457a-8083-0a26f1c2da3c" providerId="AD" clId="Web-{0CA28FF3-7634-285A-B268-DC5B5A3EFA3E}" dt="2019-11-14T19:18:00.993" v="75"/>
        <pc:sldMkLst>
          <pc:docMk/>
          <pc:sldMk cId="722465602" sldId="374"/>
        </pc:sldMkLst>
        <pc:grpChg chg="del">
          <ac:chgData name="Sofie Verschaeve" userId="S::sofive1@arteveldehs.be::2bfd184c-b2e6-457a-8083-0a26f1c2da3c" providerId="AD" clId="Web-{0CA28FF3-7634-285A-B268-DC5B5A3EFA3E}" dt="2019-11-14T19:18:00.993" v="75"/>
          <ac:grpSpMkLst>
            <pc:docMk/>
            <pc:sldMk cId="722465602" sldId="374"/>
            <ac:grpSpMk id="4" creationId="{00000000-0000-0000-0000-000000000000}"/>
          </ac:grpSpMkLst>
        </pc:grpChg>
      </pc:sldChg>
      <pc:sldChg chg="delSp">
        <pc:chgData name="Sofie Verschaeve" userId="S::sofive1@arteveldehs.be::2bfd184c-b2e6-457a-8083-0a26f1c2da3c" providerId="AD" clId="Web-{0CA28FF3-7634-285A-B268-DC5B5A3EFA3E}" dt="2019-11-14T19:18:11.149" v="78"/>
        <pc:sldMkLst>
          <pc:docMk/>
          <pc:sldMk cId="156119071" sldId="375"/>
        </pc:sldMkLst>
        <pc:grpChg chg="del">
          <ac:chgData name="Sofie Verschaeve" userId="S::sofive1@arteveldehs.be::2bfd184c-b2e6-457a-8083-0a26f1c2da3c" providerId="AD" clId="Web-{0CA28FF3-7634-285A-B268-DC5B5A3EFA3E}" dt="2019-11-14T19:18:11.149" v="78"/>
          <ac:grpSpMkLst>
            <pc:docMk/>
            <pc:sldMk cId="156119071" sldId="375"/>
            <ac:grpSpMk id="4" creationId="{00000000-0000-0000-0000-000000000000}"/>
          </ac:grpSpMkLst>
        </pc:grpChg>
      </pc:sldChg>
      <pc:sldChg chg="delSp">
        <pc:chgData name="Sofie Verschaeve" userId="S::sofive1@arteveldehs.be::2bfd184c-b2e6-457a-8083-0a26f1c2da3c" providerId="AD" clId="Web-{0CA28FF3-7634-285A-B268-DC5B5A3EFA3E}" dt="2019-11-14T19:18:20.649" v="81"/>
        <pc:sldMkLst>
          <pc:docMk/>
          <pc:sldMk cId="197581319" sldId="376"/>
        </pc:sldMkLst>
        <pc:grpChg chg="del">
          <ac:chgData name="Sofie Verschaeve" userId="S::sofive1@arteveldehs.be::2bfd184c-b2e6-457a-8083-0a26f1c2da3c" providerId="AD" clId="Web-{0CA28FF3-7634-285A-B268-DC5B5A3EFA3E}" dt="2019-11-14T19:18:20.649" v="81"/>
          <ac:grpSpMkLst>
            <pc:docMk/>
            <pc:sldMk cId="197581319" sldId="376"/>
            <ac:grpSpMk id="4" creationId="{00000000-0000-0000-0000-000000000000}"/>
          </ac:grpSpMkLst>
        </pc:grpChg>
      </pc:sldChg>
      <pc:sldChg chg="delSp">
        <pc:chgData name="Sofie Verschaeve" userId="S::sofive1@arteveldehs.be::2bfd184c-b2e6-457a-8083-0a26f1c2da3c" providerId="AD" clId="Web-{0CA28FF3-7634-285A-B268-DC5B5A3EFA3E}" dt="2019-11-14T19:10:37.929" v="12"/>
        <pc:sldMkLst>
          <pc:docMk/>
          <pc:sldMk cId="2026943694" sldId="399"/>
        </pc:sldMkLst>
        <pc:grpChg chg="del">
          <ac:chgData name="Sofie Verschaeve" userId="S::sofive1@arteveldehs.be::2bfd184c-b2e6-457a-8083-0a26f1c2da3c" providerId="AD" clId="Web-{0CA28FF3-7634-285A-B268-DC5B5A3EFA3E}" dt="2019-11-14T19:10:37.929" v="12"/>
          <ac:grpSpMkLst>
            <pc:docMk/>
            <pc:sldMk cId="2026943694" sldId="399"/>
            <ac:grpSpMk id="6" creationId="{00000000-0000-0000-0000-000000000000}"/>
          </ac:grpSpMkLst>
        </pc:grpChg>
      </pc:sldChg>
      <pc:sldChg chg="delSp">
        <pc:chgData name="Sofie Verschaeve" userId="S::sofive1@arteveldehs.be::2bfd184c-b2e6-457a-8083-0a26f1c2da3c" providerId="AD" clId="Web-{0CA28FF3-7634-285A-B268-DC5B5A3EFA3E}" dt="2019-11-14T19:18:37.930" v="95"/>
        <pc:sldMkLst>
          <pc:docMk/>
          <pc:sldMk cId="1817061075" sldId="402"/>
        </pc:sldMkLst>
        <pc:grpChg chg="del">
          <ac:chgData name="Sofie Verschaeve" userId="S::sofive1@arteveldehs.be::2bfd184c-b2e6-457a-8083-0a26f1c2da3c" providerId="AD" clId="Web-{0CA28FF3-7634-285A-B268-DC5B5A3EFA3E}" dt="2019-11-14T19:18:29.196" v="84"/>
          <ac:grpSpMkLst>
            <pc:docMk/>
            <pc:sldMk cId="1817061075" sldId="402"/>
            <ac:grpSpMk id="3" creationId="{00000000-0000-0000-0000-000000000000}"/>
          </ac:grpSpMkLst>
        </pc:grpChg>
        <pc:grpChg chg="del">
          <ac:chgData name="Sofie Verschaeve" userId="S::sofive1@arteveldehs.be::2bfd184c-b2e6-457a-8083-0a26f1c2da3c" providerId="AD" clId="Web-{0CA28FF3-7634-285A-B268-DC5B5A3EFA3E}" dt="2019-11-14T19:18:30.055" v="85"/>
          <ac:grpSpMkLst>
            <pc:docMk/>
            <pc:sldMk cId="1817061075" sldId="402"/>
            <ac:grpSpMk id="5" creationId="{00000000-0000-0000-0000-000000000000}"/>
          </ac:grpSpMkLst>
        </pc:grpChg>
        <pc:grpChg chg="del">
          <ac:chgData name="Sofie Verschaeve" userId="S::sofive1@arteveldehs.be::2bfd184c-b2e6-457a-8083-0a26f1c2da3c" providerId="AD" clId="Web-{0CA28FF3-7634-285A-B268-DC5B5A3EFA3E}" dt="2019-11-14T19:18:33.602" v="89"/>
          <ac:grpSpMkLst>
            <pc:docMk/>
            <pc:sldMk cId="1817061075" sldId="402"/>
            <ac:grpSpMk id="8" creationId="{00000000-0000-0000-0000-000000000000}"/>
          </ac:grpSpMkLst>
        </pc:grpChg>
        <pc:grpChg chg="del">
          <ac:chgData name="Sofie Verschaeve" userId="S::sofive1@arteveldehs.be::2bfd184c-b2e6-457a-8083-0a26f1c2da3c" providerId="AD" clId="Web-{0CA28FF3-7634-285A-B268-DC5B5A3EFA3E}" dt="2019-11-14T19:18:34.555" v="90"/>
          <ac:grpSpMkLst>
            <pc:docMk/>
            <pc:sldMk cId="1817061075" sldId="402"/>
            <ac:grpSpMk id="11" creationId="{00000000-0000-0000-0000-000000000000}"/>
          </ac:grpSpMkLst>
        </pc:grpChg>
        <pc:grpChg chg="del">
          <ac:chgData name="Sofie Verschaeve" userId="S::sofive1@arteveldehs.be::2bfd184c-b2e6-457a-8083-0a26f1c2da3c" providerId="AD" clId="Web-{0CA28FF3-7634-285A-B268-DC5B5A3EFA3E}" dt="2019-11-14T19:18:35.180" v="91"/>
          <ac:grpSpMkLst>
            <pc:docMk/>
            <pc:sldMk cId="1817061075" sldId="402"/>
            <ac:grpSpMk id="14" creationId="{00000000-0000-0000-0000-000000000000}"/>
          </ac:grpSpMkLst>
        </pc:grpChg>
        <pc:grpChg chg="del">
          <ac:chgData name="Sofie Verschaeve" userId="S::sofive1@arteveldehs.be::2bfd184c-b2e6-457a-8083-0a26f1c2da3c" providerId="AD" clId="Web-{0CA28FF3-7634-285A-B268-DC5B5A3EFA3E}" dt="2019-11-14T19:18:30.915" v="86"/>
          <ac:grpSpMkLst>
            <pc:docMk/>
            <pc:sldMk cId="1817061075" sldId="402"/>
            <ac:grpSpMk id="17" creationId="{00000000-0000-0000-0000-000000000000}"/>
          </ac:grpSpMkLst>
        </pc:grpChg>
        <pc:grpChg chg="del">
          <ac:chgData name="Sofie Verschaeve" userId="S::sofive1@arteveldehs.be::2bfd184c-b2e6-457a-8083-0a26f1c2da3c" providerId="AD" clId="Web-{0CA28FF3-7634-285A-B268-DC5B5A3EFA3E}" dt="2019-11-14T19:18:35.774" v="92"/>
          <ac:grpSpMkLst>
            <pc:docMk/>
            <pc:sldMk cId="1817061075" sldId="402"/>
            <ac:grpSpMk id="20" creationId="{00000000-0000-0000-0000-000000000000}"/>
          </ac:grpSpMkLst>
        </pc:grpChg>
        <pc:grpChg chg="del">
          <ac:chgData name="Sofie Verschaeve" userId="S::sofive1@arteveldehs.be::2bfd184c-b2e6-457a-8083-0a26f1c2da3c" providerId="AD" clId="Web-{0CA28FF3-7634-285A-B268-DC5B5A3EFA3E}" dt="2019-11-14T19:18:36.493" v="93"/>
          <ac:grpSpMkLst>
            <pc:docMk/>
            <pc:sldMk cId="1817061075" sldId="402"/>
            <ac:grpSpMk id="23" creationId="{00000000-0000-0000-0000-000000000000}"/>
          </ac:grpSpMkLst>
        </pc:grpChg>
        <pc:grpChg chg="del">
          <ac:chgData name="Sofie Verschaeve" userId="S::sofive1@arteveldehs.be::2bfd184c-b2e6-457a-8083-0a26f1c2da3c" providerId="AD" clId="Web-{0CA28FF3-7634-285A-B268-DC5B5A3EFA3E}" dt="2019-11-14T19:18:31.696" v="87"/>
          <ac:grpSpMkLst>
            <pc:docMk/>
            <pc:sldMk cId="1817061075" sldId="402"/>
            <ac:grpSpMk id="26" creationId="{00000000-0000-0000-0000-000000000000}"/>
          </ac:grpSpMkLst>
        </pc:grpChg>
        <pc:grpChg chg="del">
          <ac:chgData name="Sofie Verschaeve" userId="S::sofive1@arteveldehs.be::2bfd184c-b2e6-457a-8083-0a26f1c2da3c" providerId="AD" clId="Web-{0CA28FF3-7634-285A-B268-DC5B5A3EFA3E}" dt="2019-11-14T19:18:32.430" v="88"/>
          <ac:grpSpMkLst>
            <pc:docMk/>
            <pc:sldMk cId="1817061075" sldId="402"/>
            <ac:grpSpMk id="29" creationId="{00000000-0000-0000-0000-000000000000}"/>
          </ac:grpSpMkLst>
        </pc:grpChg>
        <pc:grpChg chg="del">
          <ac:chgData name="Sofie Verschaeve" userId="S::sofive1@arteveldehs.be::2bfd184c-b2e6-457a-8083-0a26f1c2da3c" providerId="AD" clId="Web-{0CA28FF3-7634-285A-B268-DC5B5A3EFA3E}" dt="2019-11-14T19:18:37.258" v="94"/>
          <ac:grpSpMkLst>
            <pc:docMk/>
            <pc:sldMk cId="1817061075" sldId="402"/>
            <ac:grpSpMk id="32" creationId="{00000000-0000-0000-0000-000000000000}"/>
          </ac:grpSpMkLst>
        </pc:grpChg>
        <pc:grpChg chg="del">
          <ac:chgData name="Sofie Verschaeve" userId="S::sofive1@arteveldehs.be::2bfd184c-b2e6-457a-8083-0a26f1c2da3c" providerId="AD" clId="Web-{0CA28FF3-7634-285A-B268-DC5B5A3EFA3E}" dt="2019-11-14T19:18:37.930" v="95"/>
          <ac:grpSpMkLst>
            <pc:docMk/>
            <pc:sldMk cId="1817061075" sldId="402"/>
            <ac:grpSpMk id="35" creationId="{00000000-0000-0000-0000-000000000000}"/>
          </ac:grpSpMkLst>
        </pc:grpChg>
      </pc:sldChg>
      <pc:sldChg chg="delSp">
        <pc:chgData name="Sofie Verschaeve" userId="S::sofive1@arteveldehs.be::2bfd184c-b2e6-457a-8083-0a26f1c2da3c" providerId="AD" clId="Web-{0CA28FF3-7634-285A-B268-DC5B5A3EFA3E}" dt="2019-11-14T19:17:08.696" v="50"/>
        <pc:sldMkLst>
          <pc:docMk/>
          <pc:sldMk cId="1440416739" sldId="403"/>
        </pc:sldMkLst>
        <pc:grpChg chg="del">
          <ac:chgData name="Sofie Verschaeve" userId="S::sofive1@arteveldehs.be::2bfd184c-b2e6-457a-8083-0a26f1c2da3c" providerId="AD" clId="Web-{0CA28FF3-7634-285A-B268-DC5B5A3EFA3E}" dt="2019-11-14T19:16:59.555" v="39"/>
          <ac:grpSpMkLst>
            <pc:docMk/>
            <pc:sldMk cId="1440416739" sldId="403"/>
            <ac:grpSpMk id="3" creationId="{00000000-0000-0000-0000-000000000000}"/>
          </ac:grpSpMkLst>
        </pc:grpChg>
        <pc:grpChg chg="del">
          <ac:chgData name="Sofie Verschaeve" userId="S::sofive1@arteveldehs.be::2bfd184c-b2e6-457a-8083-0a26f1c2da3c" providerId="AD" clId="Web-{0CA28FF3-7634-285A-B268-DC5B5A3EFA3E}" dt="2019-11-14T19:17:00.227" v="40"/>
          <ac:grpSpMkLst>
            <pc:docMk/>
            <pc:sldMk cId="1440416739" sldId="403"/>
            <ac:grpSpMk id="5" creationId="{00000000-0000-0000-0000-000000000000}"/>
          </ac:grpSpMkLst>
        </pc:grpChg>
        <pc:grpChg chg="del">
          <ac:chgData name="Sofie Verschaeve" userId="S::sofive1@arteveldehs.be::2bfd184c-b2e6-457a-8083-0a26f1c2da3c" providerId="AD" clId="Web-{0CA28FF3-7634-285A-B268-DC5B5A3EFA3E}" dt="2019-11-14T19:17:04.180" v="44"/>
          <ac:grpSpMkLst>
            <pc:docMk/>
            <pc:sldMk cId="1440416739" sldId="403"/>
            <ac:grpSpMk id="8" creationId="{00000000-0000-0000-0000-000000000000}"/>
          </ac:grpSpMkLst>
        </pc:grpChg>
        <pc:grpChg chg="del">
          <ac:chgData name="Sofie Verschaeve" userId="S::sofive1@arteveldehs.be::2bfd184c-b2e6-457a-8083-0a26f1c2da3c" providerId="AD" clId="Web-{0CA28FF3-7634-285A-B268-DC5B5A3EFA3E}" dt="2019-11-14T19:17:05.352" v="45"/>
          <ac:grpSpMkLst>
            <pc:docMk/>
            <pc:sldMk cId="1440416739" sldId="403"/>
            <ac:grpSpMk id="11" creationId="{00000000-0000-0000-0000-000000000000}"/>
          </ac:grpSpMkLst>
        </pc:grpChg>
        <pc:grpChg chg="del">
          <ac:chgData name="Sofie Verschaeve" userId="S::sofive1@arteveldehs.be::2bfd184c-b2e6-457a-8083-0a26f1c2da3c" providerId="AD" clId="Web-{0CA28FF3-7634-285A-B268-DC5B5A3EFA3E}" dt="2019-11-14T19:17:06.227" v="46"/>
          <ac:grpSpMkLst>
            <pc:docMk/>
            <pc:sldMk cId="1440416739" sldId="403"/>
            <ac:grpSpMk id="14" creationId="{00000000-0000-0000-0000-000000000000}"/>
          </ac:grpSpMkLst>
        </pc:grpChg>
        <pc:grpChg chg="del">
          <ac:chgData name="Sofie Verschaeve" userId="S::sofive1@arteveldehs.be::2bfd184c-b2e6-457a-8083-0a26f1c2da3c" providerId="AD" clId="Web-{0CA28FF3-7634-285A-B268-DC5B5A3EFA3E}" dt="2019-11-14T19:17:01.086" v="41"/>
          <ac:grpSpMkLst>
            <pc:docMk/>
            <pc:sldMk cId="1440416739" sldId="403"/>
            <ac:grpSpMk id="17" creationId="{00000000-0000-0000-0000-000000000000}"/>
          </ac:grpSpMkLst>
        </pc:grpChg>
        <pc:grpChg chg="del">
          <ac:chgData name="Sofie Verschaeve" userId="S::sofive1@arteveldehs.be::2bfd184c-b2e6-457a-8083-0a26f1c2da3c" providerId="AD" clId="Web-{0CA28FF3-7634-285A-B268-DC5B5A3EFA3E}" dt="2019-11-14T19:17:06.680" v="47"/>
          <ac:grpSpMkLst>
            <pc:docMk/>
            <pc:sldMk cId="1440416739" sldId="403"/>
            <ac:grpSpMk id="20" creationId="{00000000-0000-0000-0000-000000000000}"/>
          </ac:grpSpMkLst>
        </pc:grpChg>
        <pc:grpChg chg="del">
          <ac:chgData name="Sofie Verschaeve" userId="S::sofive1@arteveldehs.be::2bfd184c-b2e6-457a-8083-0a26f1c2da3c" providerId="AD" clId="Web-{0CA28FF3-7634-285A-B268-DC5B5A3EFA3E}" dt="2019-11-14T19:17:07.540" v="48"/>
          <ac:grpSpMkLst>
            <pc:docMk/>
            <pc:sldMk cId="1440416739" sldId="403"/>
            <ac:grpSpMk id="23" creationId="{00000000-0000-0000-0000-000000000000}"/>
          </ac:grpSpMkLst>
        </pc:grpChg>
        <pc:grpChg chg="del">
          <ac:chgData name="Sofie Verschaeve" userId="S::sofive1@arteveldehs.be::2bfd184c-b2e6-457a-8083-0a26f1c2da3c" providerId="AD" clId="Web-{0CA28FF3-7634-285A-B268-DC5B5A3EFA3E}" dt="2019-11-14T19:17:01.946" v="42"/>
          <ac:grpSpMkLst>
            <pc:docMk/>
            <pc:sldMk cId="1440416739" sldId="403"/>
            <ac:grpSpMk id="26" creationId="{00000000-0000-0000-0000-000000000000}"/>
          </ac:grpSpMkLst>
        </pc:grpChg>
        <pc:grpChg chg="del">
          <ac:chgData name="Sofie Verschaeve" userId="S::sofive1@arteveldehs.be::2bfd184c-b2e6-457a-8083-0a26f1c2da3c" providerId="AD" clId="Web-{0CA28FF3-7634-285A-B268-DC5B5A3EFA3E}" dt="2019-11-14T19:17:02.368" v="43"/>
          <ac:grpSpMkLst>
            <pc:docMk/>
            <pc:sldMk cId="1440416739" sldId="403"/>
            <ac:grpSpMk id="29" creationId="{00000000-0000-0000-0000-000000000000}"/>
          </ac:grpSpMkLst>
        </pc:grpChg>
        <pc:grpChg chg="del">
          <ac:chgData name="Sofie Verschaeve" userId="S::sofive1@arteveldehs.be::2bfd184c-b2e6-457a-8083-0a26f1c2da3c" providerId="AD" clId="Web-{0CA28FF3-7634-285A-B268-DC5B5A3EFA3E}" dt="2019-11-14T19:17:08.055" v="49"/>
          <ac:grpSpMkLst>
            <pc:docMk/>
            <pc:sldMk cId="1440416739" sldId="403"/>
            <ac:grpSpMk id="32" creationId="{00000000-0000-0000-0000-000000000000}"/>
          </ac:grpSpMkLst>
        </pc:grpChg>
        <pc:grpChg chg="del">
          <ac:chgData name="Sofie Verschaeve" userId="S::sofive1@arteveldehs.be::2bfd184c-b2e6-457a-8083-0a26f1c2da3c" providerId="AD" clId="Web-{0CA28FF3-7634-285A-B268-DC5B5A3EFA3E}" dt="2019-11-14T19:17:08.696" v="50"/>
          <ac:grpSpMkLst>
            <pc:docMk/>
            <pc:sldMk cId="1440416739" sldId="403"/>
            <ac:grpSpMk id="35" creationId="{00000000-0000-0000-0000-000000000000}"/>
          </ac:grpSpMkLst>
        </pc:grpChg>
      </pc:sldChg>
      <pc:sldChg chg="delSp">
        <pc:chgData name="Sofie Verschaeve" userId="S::sofive1@arteveldehs.be::2bfd184c-b2e6-457a-8083-0a26f1c2da3c" providerId="AD" clId="Web-{0CA28FF3-7634-285A-B268-DC5B5A3EFA3E}" dt="2019-11-14T19:11:47.679" v="32"/>
        <pc:sldMkLst>
          <pc:docMk/>
          <pc:sldMk cId="31763141" sldId="404"/>
        </pc:sldMkLst>
        <pc:grpChg chg="del">
          <ac:chgData name="Sofie Verschaeve" userId="S::sofive1@arteveldehs.be::2bfd184c-b2e6-457a-8083-0a26f1c2da3c" providerId="AD" clId="Web-{0CA28FF3-7634-285A-B268-DC5B5A3EFA3E}" dt="2019-11-14T19:11:39.711" v="21"/>
          <ac:grpSpMkLst>
            <pc:docMk/>
            <pc:sldMk cId="31763141" sldId="404"/>
            <ac:grpSpMk id="3" creationId="{00000000-0000-0000-0000-000000000000}"/>
          </ac:grpSpMkLst>
        </pc:grpChg>
        <pc:grpChg chg="del">
          <ac:chgData name="Sofie Verschaeve" userId="S::sofive1@arteveldehs.be::2bfd184c-b2e6-457a-8083-0a26f1c2da3c" providerId="AD" clId="Web-{0CA28FF3-7634-285A-B268-DC5B5A3EFA3E}" dt="2019-11-14T19:11:40.492" v="22"/>
          <ac:grpSpMkLst>
            <pc:docMk/>
            <pc:sldMk cId="31763141" sldId="404"/>
            <ac:grpSpMk id="5" creationId="{00000000-0000-0000-0000-000000000000}"/>
          </ac:grpSpMkLst>
        </pc:grpChg>
        <pc:grpChg chg="del">
          <ac:chgData name="Sofie Verschaeve" userId="S::sofive1@arteveldehs.be::2bfd184c-b2e6-457a-8083-0a26f1c2da3c" providerId="AD" clId="Web-{0CA28FF3-7634-285A-B268-DC5B5A3EFA3E}" dt="2019-11-14T19:11:43.679" v="26"/>
          <ac:grpSpMkLst>
            <pc:docMk/>
            <pc:sldMk cId="31763141" sldId="404"/>
            <ac:grpSpMk id="8" creationId="{00000000-0000-0000-0000-000000000000}"/>
          </ac:grpSpMkLst>
        </pc:grpChg>
        <pc:grpChg chg="del">
          <ac:chgData name="Sofie Verschaeve" userId="S::sofive1@arteveldehs.be::2bfd184c-b2e6-457a-8083-0a26f1c2da3c" providerId="AD" clId="Web-{0CA28FF3-7634-285A-B268-DC5B5A3EFA3E}" dt="2019-11-14T19:11:44.242" v="27"/>
          <ac:grpSpMkLst>
            <pc:docMk/>
            <pc:sldMk cId="31763141" sldId="404"/>
            <ac:grpSpMk id="11" creationId="{00000000-0000-0000-0000-000000000000}"/>
          </ac:grpSpMkLst>
        </pc:grpChg>
        <pc:grpChg chg="del">
          <ac:chgData name="Sofie Verschaeve" userId="S::sofive1@arteveldehs.be::2bfd184c-b2e6-457a-8083-0a26f1c2da3c" providerId="AD" clId="Web-{0CA28FF3-7634-285A-B268-DC5B5A3EFA3E}" dt="2019-11-14T19:11:45.008" v="28"/>
          <ac:grpSpMkLst>
            <pc:docMk/>
            <pc:sldMk cId="31763141" sldId="404"/>
            <ac:grpSpMk id="14" creationId="{00000000-0000-0000-0000-000000000000}"/>
          </ac:grpSpMkLst>
        </pc:grpChg>
        <pc:grpChg chg="del">
          <ac:chgData name="Sofie Verschaeve" userId="S::sofive1@arteveldehs.be::2bfd184c-b2e6-457a-8083-0a26f1c2da3c" providerId="AD" clId="Web-{0CA28FF3-7634-285A-B268-DC5B5A3EFA3E}" dt="2019-11-14T19:11:41.273" v="23"/>
          <ac:grpSpMkLst>
            <pc:docMk/>
            <pc:sldMk cId="31763141" sldId="404"/>
            <ac:grpSpMk id="17" creationId="{00000000-0000-0000-0000-000000000000}"/>
          </ac:grpSpMkLst>
        </pc:grpChg>
        <pc:grpChg chg="del">
          <ac:chgData name="Sofie Verschaeve" userId="S::sofive1@arteveldehs.be::2bfd184c-b2e6-457a-8083-0a26f1c2da3c" providerId="AD" clId="Web-{0CA28FF3-7634-285A-B268-DC5B5A3EFA3E}" dt="2019-11-14T19:11:45.695" v="29"/>
          <ac:grpSpMkLst>
            <pc:docMk/>
            <pc:sldMk cId="31763141" sldId="404"/>
            <ac:grpSpMk id="20" creationId="{00000000-0000-0000-0000-000000000000}"/>
          </ac:grpSpMkLst>
        </pc:grpChg>
        <pc:grpChg chg="del">
          <ac:chgData name="Sofie Verschaeve" userId="S::sofive1@arteveldehs.be::2bfd184c-b2e6-457a-8083-0a26f1c2da3c" providerId="AD" clId="Web-{0CA28FF3-7634-285A-B268-DC5B5A3EFA3E}" dt="2019-11-14T19:11:46.226" v="30"/>
          <ac:grpSpMkLst>
            <pc:docMk/>
            <pc:sldMk cId="31763141" sldId="404"/>
            <ac:grpSpMk id="23" creationId="{00000000-0000-0000-0000-000000000000}"/>
          </ac:grpSpMkLst>
        </pc:grpChg>
        <pc:grpChg chg="del">
          <ac:chgData name="Sofie Verschaeve" userId="S::sofive1@arteveldehs.be::2bfd184c-b2e6-457a-8083-0a26f1c2da3c" providerId="AD" clId="Web-{0CA28FF3-7634-285A-B268-DC5B5A3EFA3E}" dt="2019-11-14T19:11:41.961" v="24"/>
          <ac:grpSpMkLst>
            <pc:docMk/>
            <pc:sldMk cId="31763141" sldId="404"/>
            <ac:grpSpMk id="26" creationId="{00000000-0000-0000-0000-000000000000}"/>
          </ac:grpSpMkLst>
        </pc:grpChg>
        <pc:grpChg chg="del">
          <ac:chgData name="Sofie Verschaeve" userId="S::sofive1@arteveldehs.be::2bfd184c-b2e6-457a-8083-0a26f1c2da3c" providerId="AD" clId="Web-{0CA28FF3-7634-285A-B268-DC5B5A3EFA3E}" dt="2019-11-14T19:11:42.617" v="25"/>
          <ac:grpSpMkLst>
            <pc:docMk/>
            <pc:sldMk cId="31763141" sldId="404"/>
            <ac:grpSpMk id="29" creationId="{00000000-0000-0000-0000-000000000000}"/>
          </ac:grpSpMkLst>
        </pc:grpChg>
        <pc:grpChg chg="del">
          <ac:chgData name="Sofie Verschaeve" userId="S::sofive1@arteveldehs.be::2bfd184c-b2e6-457a-8083-0a26f1c2da3c" providerId="AD" clId="Web-{0CA28FF3-7634-285A-B268-DC5B5A3EFA3E}" dt="2019-11-14T19:11:46.867" v="31"/>
          <ac:grpSpMkLst>
            <pc:docMk/>
            <pc:sldMk cId="31763141" sldId="404"/>
            <ac:grpSpMk id="32" creationId="{00000000-0000-0000-0000-000000000000}"/>
          </ac:grpSpMkLst>
        </pc:grpChg>
        <pc:grpChg chg="del">
          <ac:chgData name="Sofie Verschaeve" userId="S::sofive1@arteveldehs.be::2bfd184c-b2e6-457a-8083-0a26f1c2da3c" providerId="AD" clId="Web-{0CA28FF3-7634-285A-B268-DC5B5A3EFA3E}" dt="2019-11-14T19:11:47.679" v="32"/>
          <ac:grpSpMkLst>
            <pc:docMk/>
            <pc:sldMk cId="31763141" sldId="404"/>
            <ac:grpSpMk id="35" creationId="{00000000-0000-0000-0000-000000000000}"/>
          </ac:grpSpMkLst>
        </pc:grpChg>
      </pc:sldChg>
      <pc:sldChg chg="delSp">
        <pc:chgData name="Sofie Verschaeve" userId="S::sofive1@arteveldehs.be::2bfd184c-b2e6-457a-8083-0a26f1c2da3c" providerId="AD" clId="Web-{0CA28FF3-7634-285A-B268-DC5B5A3EFA3E}" dt="2019-11-14T19:10:30.679" v="11"/>
        <pc:sldMkLst>
          <pc:docMk/>
          <pc:sldMk cId="3436402708" sldId="405"/>
        </pc:sldMkLst>
        <pc:grpChg chg="del">
          <ac:chgData name="Sofie Verschaeve" userId="S::sofive1@arteveldehs.be::2bfd184c-b2e6-457a-8083-0a26f1c2da3c" providerId="AD" clId="Web-{0CA28FF3-7634-285A-B268-DC5B5A3EFA3E}" dt="2019-11-14T19:10:22.882" v="0"/>
          <ac:grpSpMkLst>
            <pc:docMk/>
            <pc:sldMk cId="3436402708" sldId="405"/>
            <ac:grpSpMk id="3" creationId="{00000000-0000-0000-0000-000000000000}"/>
          </ac:grpSpMkLst>
        </pc:grpChg>
        <pc:grpChg chg="del">
          <ac:chgData name="Sofie Verschaeve" userId="S::sofive1@arteveldehs.be::2bfd184c-b2e6-457a-8083-0a26f1c2da3c" providerId="AD" clId="Web-{0CA28FF3-7634-285A-B268-DC5B5A3EFA3E}" dt="2019-11-14T19:10:23.931" v="1"/>
          <ac:grpSpMkLst>
            <pc:docMk/>
            <pc:sldMk cId="3436402708" sldId="405"/>
            <ac:grpSpMk id="5" creationId="{00000000-0000-0000-0000-000000000000}"/>
          </ac:grpSpMkLst>
        </pc:grpChg>
        <pc:grpChg chg="del">
          <ac:chgData name="Sofie Verschaeve" userId="S::sofive1@arteveldehs.be::2bfd184c-b2e6-457a-8083-0a26f1c2da3c" providerId="AD" clId="Web-{0CA28FF3-7634-285A-B268-DC5B5A3EFA3E}" dt="2019-11-14T19:10:26.382" v="5"/>
          <ac:grpSpMkLst>
            <pc:docMk/>
            <pc:sldMk cId="3436402708" sldId="405"/>
            <ac:grpSpMk id="8" creationId="{00000000-0000-0000-0000-000000000000}"/>
          </ac:grpSpMkLst>
        </pc:grpChg>
        <pc:grpChg chg="del">
          <ac:chgData name="Sofie Verschaeve" userId="S::sofive1@arteveldehs.be::2bfd184c-b2e6-457a-8083-0a26f1c2da3c" providerId="AD" clId="Web-{0CA28FF3-7634-285A-B268-DC5B5A3EFA3E}" dt="2019-11-14T19:10:27.695" v="6"/>
          <ac:grpSpMkLst>
            <pc:docMk/>
            <pc:sldMk cId="3436402708" sldId="405"/>
            <ac:grpSpMk id="11" creationId="{00000000-0000-0000-0000-000000000000}"/>
          </ac:grpSpMkLst>
        </pc:grpChg>
        <pc:grpChg chg="del">
          <ac:chgData name="Sofie Verschaeve" userId="S::sofive1@arteveldehs.be::2bfd184c-b2e6-457a-8083-0a26f1c2da3c" providerId="AD" clId="Web-{0CA28FF3-7634-285A-B268-DC5B5A3EFA3E}" dt="2019-11-14T19:10:28.023" v="7"/>
          <ac:grpSpMkLst>
            <pc:docMk/>
            <pc:sldMk cId="3436402708" sldId="405"/>
            <ac:grpSpMk id="14" creationId="{00000000-0000-0000-0000-000000000000}"/>
          </ac:grpSpMkLst>
        </pc:grpChg>
        <pc:grpChg chg="del">
          <ac:chgData name="Sofie Verschaeve" userId="S::sofive1@arteveldehs.be::2bfd184c-b2e6-457a-8083-0a26f1c2da3c" providerId="AD" clId="Web-{0CA28FF3-7634-285A-B268-DC5B5A3EFA3E}" dt="2019-11-14T19:10:24.539" v="2"/>
          <ac:grpSpMkLst>
            <pc:docMk/>
            <pc:sldMk cId="3436402708" sldId="405"/>
            <ac:grpSpMk id="17" creationId="{00000000-0000-0000-0000-000000000000}"/>
          </ac:grpSpMkLst>
        </pc:grpChg>
        <pc:grpChg chg="del">
          <ac:chgData name="Sofie Verschaeve" userId="S::sofive1@arteveldehs.be::2bfd184c-b2e6-457a-8083-0a26f1c2da3c" providerId="AD" clId="Web-{0CA28FF3-7634-285A-B268-DC5B5A3EFA3E}" dt="2019-11-14T19:10:28.632" v="8"/>
          <ac:grpSpMkLst>
            <pc:docMk/>
            <pc:sldMk cId="3436402708" sldId="405"/>
            <ac:grpSpMk id="20" creationId="{00000000-0000-0000-0000-000000000000}"/>
          </ac:grpSpMkLst>
        </pc:grpChg>
        <pc:grpChg chg="del">
          <ac:chgData name="Sofie Verschaeve" userId="S::sofive1@arteveldehs.be::2bfd184c-b2e6-457a-8083-0a26f1c2da3c" providerId="AD" clId="Web-{0CA28FF3-7634-285A-B268-DC5B5A3EFA3E}" dt="2019-11-14T19:10:29.164" v="9"/>
          <ac:grpSpMkLst>
            <pc:docMk/>
            <pc:sldMk cId="3436402708" sldId="405"/>
            <ac:grpSpMk id="23" creationId="{00000000-0000-0000-0000-000000000000}"/>
          </ac:grpSpMkLst>
        </pc:grpChg>
        <pc:grpChg chg="del">
          <ac:chgData name="Sofie Verschaeve" userId="S::sofive1@arteveldehs.be::2bfd184c-b2e6-457a-8083-0a26f1c2da3c" providerId="AD" clId="Web-{0CA28FF3-7634-285A-B268-DC5B5A3EFA3E}" dt="2019-11-14T19:10:24.882" v="3"/>
          <ac:grpSpMkLst>
            <pc:docMk/>
            <pc:sldMk cId="3436402708" sldId="405"/>
            <ac:grpSpMk id="26" creationId="{00000000-0000-0000-0000-000000000000}"/>
          </ac:grpSpMkLst>
        </pc:grpChg>
        <pc:grpChg chg="del">
          <ac:chgData name="Sofie Verschaeve" userId="S::sofive1@arteveldehs.be::2bfd184c-b2e6-457a-8083-0a26f1c2da3c" providerId="AD" clId="Web-{0CA28FF3-7634-285A-B268-DC5B5A3EFA3E}" dt="2019-11-14T19:10:25.742" v="4"/>
          <ac:grpSpMkLst>
            <pc:docMk/>
            <pc:sldMk cId="3436402708" sldId="405"/>
            <ac:grpSpMk id="29" creationId="{00000000-0000-0000-0000-000000000000}"/>
          </ac:grpSpMkLst>
        </pc:grpChg>
        <pc:grpChg chg="del">
          <ac:chgData name="Sofie Verschaeve" userId="S::sofive1@arteveldehs.be::2bfd184c-b2e6-457a-8083-0a26f1c2da3c" providerId="AD" clId="Web-{0CA28FF3-7634-285A-B268-DC5B5A3EFA3E}" dt="2019-11-14T19:10:29.789" v="10"/>
          <ac:grpSpMkLst>
            <pc:docMk/>
            <pc:sldMk cId="3436402708" sldId="405"/>
            <ac:grpSpMk id="32" creationId="{00000000-0000-0000-0000-000000000000}"/>
          </ac:grpSpMkLst>
        </pc:grpChg>
        <pc:grpChg chg="del">
          <ac:chgData name="Sofie Verschaeve" userId="S::sofive1@arteveldehs.be::2bfd184c-b2e6-457a-8083-0a26f1c2da3c" providerId="AD" clId="Web-{0CA28FF3-7634-285A-B268-DC5B5A3EFA3E}" dt="2019-11-14T19:10:30.679" v="11"/>
          <ac:grpSpMkLst>
            <pc:docMk/>
            <pc:sldMk cId="3436402708" sldId="405"/>
            <ac:grpSpMk id="35" creationId="{00000000-0000-0000-0000-000000000000}"/>
          </ac:grpSpMkLst>
        </pc:gr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37433A-D3DD-3A4B-A348-7F2925308553}" type="datetimeFigureOut">
              <a:rPr lang="nl-NL" smtClean="0"/>
              <a:pPr/>
              <a:t>14-11-2019</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84BF61-42FF-7049-8E49-00E45D1D7B9F}" type="slidenum">
              <a:rPr lang="nl-NL" smtClean="0"/>
              <a:pPr/>
              <a:t>‹#›</a:t>
            </a:fld>
            <a:endParaRPr lang="nl-NL"/>
          </a:p>
        </p:txBody>
      </p:sp>
    </p:spTree>
    <p:extLst>
      <p:ext uri="{BB962C8B-B14F-4D97-AF65-F5344CB8AC3E}">
        <p14:creationId xmlns:p14="http://schemas.microsoft.com/office/powerpoint/2010/main" val="2045391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Toename</a:t>
            </a:r>
            <a:r>
              <a:rPr lang="nl-NL" baseline="0"/>
              <a:t> in </a:t>
            </a:r>
            <a:r>
              <a:rPr lang="nl-NL" baseline="0" err="1"/>
              <a:t>Belgi</a:t>
            </a:r>
            <a:r>
              <a:rPr lang="nl-BE" baseline="0"/>
              <a:t>ë. Stijgend aantal kinderen groeit op in armoede. </a:t>
            </a:r>
          </a:p>
          <a:p>
            <a:r>
              <a:rPr lang="nl-NL"/>
              <a:t>De Morgen van 19 april 2016: “1/5</a:t>
            </a:r>
            <a:r>
              <a:rPr lang="nl-NL" baseline="0"/>
              <a:t> Belgische kinderen groeit op in armoede. In België leven steeds meer kinderen in armoede. In 2014 groeide 18,8 procent van de Belgische kinderen op in een gezin waar het inkomen onder de armoedegrens lag. Tien jaar eerder was dat nog 15,9 procent.”</a:t>
            </a:r>
            <a:endParaRPr lang="nl-NL" baseline="0">
              <a:cs typeface="Calibri"/>
            </a:endParaRPr>
          </a:p>
          <a:p>
            <a:r>
              <a:rPr lang="nl-NL" baseline="0"/>
              <a:t>Regionale verschillen (Brussel 40%, Wallonië 25%, Vlaanderen 10%) Gekleurde armoede (25%) </a:t>
            </a:r>
          </a:p>
          <a:p>
            <a:pPr marL="0" marR="0" indent="0" algn="l" defTabSz="914400" rtl="0" eaLnBrk="1" fontAlgn="auto" latinLnBrk="0" hangingPunct="1">
              <a:lnSpc>
                <a:spcPct val="100000"/>
              </a:lnSpc>
              <a:spcBef>
                <a:spcPts val="0"/>
              </a:spcBef>
              <a:spcAft>
                <a:spcPts val="0"/>
              </a:spcAft>
              <a:buClrTx/>
              <a:buSzTx/>
              <a:buFontTx/>
              <a:buNone/>
              <a:tabLst/>
              <a:defRPr/>
            </a:pPr>
            <a:endParaRPr lang="nl-BE" baseline="0"/>
          </a:p>
          <a:p>
            <a:endParaRPr lang="nl-NL"/>
          </a:p>
        </p:txBody>
      </p:sp>
      <p:sp>
        <p:nvSpPr>
          <p:cNvPr id="4" name="Tijdelijke aanduiding voor dianummer 3"/>
          <p:cNvSpPr>
            <a:spLocks noGrp="1"/>
          </p:cNvSpPr>
          <p:nvPr>
            <p:ph type="sldNum" sz="quarter" idx="10"/>
          </p:nvPr>
        </p:nvSpPr>
        <p:spPr/>
        <p:txBody>
          <a:bodyPr/>
          <a:lstStyle/>
          <a:p>
            <a:fld id="{E084BF61-42FF-7049-8E49-00E45D1D7B9F}" type="slidenum">
              <a:rPr lang="nl-NL" smtClean="0"/>
              <a:pPr/>
              <a:t>1</a:t>
            </a:fld>
            <a:endParaRPr lang="nl-NL"/>
          </a:p>
        </p:txBody>
      </p:sp>
    </p:spTree>
    <p:extLst>
      <p:ext uri="{BB962C8B-B14F-4D97-AF65-F5344CB8AC3E}">
        <p14:creationId xmlns:p14="http://schemas.microsoft.com/office/powerpoint/2010/main" val="256632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a:t>Frame:</a:t>
            </a:r>
            <a:r>
              <a:rPr lang="nl-NL" baseline="0"/>
              <a:t> armoede is blok aan het been van de kinderen zelf. Kinderen zijn blok aan het been van de samenleving. </a:t>
            </a:r>
          </a:p>
          <a:p>
            <a:pPr marL="0" marR="0" indent="0" algn="l" defTabSz="914400" rtl="0" eaLnBrk="1" fontAlgn="auto" latinLnBrk="0" hangingPunct="1">
              <a:lnSpc>
                <a:spcPct val="100000"/>
              </a:lnSpc>
              <a:spcBef>
                <a:spcPts val="0"/>
              </a:spcBef>
              <a:spcAft>
                <a:spcPts val="0"/>
              </a:spcAft>
              <a:buClrTx/>
              <a:buSzTx/>
              <a:buFontTx/>
              <a:buNone/>
              <a:tabLst/>
              <a:defRPr/>
            </a:pPr>
            <a:r>
              <a:rPr lang="nl-NL" baseline="0"/>
              <a:t>Armoede moeten we bestrijden om erger te voorkomen: kost, last, frustratie, ergernis.  </a:t>
            </a:r>
            <a:endParaRPr lang="nl-NL"/>
          </a:p>
          <a:p>
            <a:pPr marL="0" marR="0" indent="0" algn="l" defTabSz="914400" rtl="0" eaLnBrk="1" fontAlgn="auto" latinLnBrk="0" hangingPunct="1">
              <a:lnSpc>
                <a:spcPct val="100000"/>
              </a:lnSpc>
              <a:spcBef>
                <a:spcPts val="0"/>
              </a:spcBef>
              <a:spcAft>
                <a:spcPts val="0"/>
              </a:spcAft>
              <a:buClrTx/>
              <a:buSzTx/>
              <a:buFontTx/>
              <a:buNone/>
              <a:tabLst/>
              <a:defRPr/>
            </a:pPr>
            <a:endParaRPr lang="nl-NL"/>
          </a:p>
          <a:p>
            <a:pPr marL="0" marR="0" indent="0" algn="l" defTabSz="914400" rtl="0" eaLnBrk="1" fontAlgn="auto" latinLnBrk="0" hangingPunct="1">
              <a:lnSpc>
                <a:spcPct val="100000"/>
              </a:lnSpc>
              <a:spcBef>
                <a:spcPts val="0"/>
              </a:spcBef>
              <a:spcAft>
                <a:spcPts val="0"/>
              </a:spcAft>
              <a:buClrTx/>
              <a:buSzTx/>
              <a:buFontTx/>
              <a:buNone/>
              <a:tabLst/>
              <a:defRPr/>
            </a:pPr>
            <a:r>
              <a:rPr lang="nl-NL"/>
              <a:t>Mobiliseert:</a:t>
            </a:r>
            <a:r>
              <a:rPr lang="nl-NL" baseline="0"/>
              <a:t> oproep om nu in te grijpen om later erger te voorkomen, maar speelt in op angstgevoelens: suggereert dat de betrokken kinderen een potentieel gevaar inhouden</a:t>
            </a:r>
          </a:p>
          <a:p>
            <a:endParaRPr lang="nl-NL"/>
          </a:p>
        </p:txBody>
      </p:sp>
      <p:sp>
        <p:nvSpPr>
          <p:cNvPr id="4" name="Tijdelijke aanduiding voor dianummer 3"/>
          <p:cNvSpPr>
            <a:spLocks noGrp="1"/>
          </p:cNvSpPr>
          <p:nvPr>
            <p:ph type="sldNum" sz="quarter" idx="10"/>
          </p:nvPr>
        </p:nvSpPr>
        <p:spPr/>
        <p:txBody>
          <a:bodyPr/>
          <a:lstStyle/>
          <a:p>
            <a:fld id="{AD92A212-6D3F-4045-8AF0-1E490840F34C}" type="slidenum">
              <a:rPr lang="nl-NL" smtClean="0"/>
              <a:pPr/>
              <a:t>14</a:t>
            </a:fld>
            <a:endParaRPr lang="nl-NL"/>
          </a:p>
        </p:txBody>
      </p:sp>
    </p:spTree>
    <p:extLst>
      <p:ext uri="{BB962C8B-B14F-4D97-AF65-F5344CB8AC3E}">
        <p14:creationId xmlns:p14="http://schemas.microsoft.com/office/powerpoint/2010/main" val="1499847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i="1">
                <a:solidFill>
                  <a:schemeClr val="dk1"/>
                </a:solidFill>
              </a:rPr>
              <a:t>“Onderzoek van National Institutes of Health (VS) wees uit dat elke dollar die aan opvang voor jonge kinderen wordt besteed, later vier tot elf dollar oplevert. Het effect speelt levenslang. Kinderen die goed begeleid worden, doen het op school beter, vinden gemakkelijker een vloltijdse baan en hebben een betere gezondheid. Ook blijkt dat er minder criminaliteit en depressie voorkomt. Hoe vroeger de kinderen kwaliteitsvolle begeleiding krijgen, hoe sterker het effect. Dus ook de maatschappelijke kosten-baten analyse is positief.” (Zoom, juni 2013)</a:t>
            </a:r>
            <a:endParaRPr lang="nl-BE">
              <a:solidFill>
                <a:schemeClr val="dk1"/>
              </a:solidFill>
            </a:endParaRPr>
          </a:p>
          <a:p>
            <a:endParaRPr lang="nl-NL"/>
          </a:p>
        </p:txBody>
      </p:sp>
      <p:sp>
        <p:nvSpPr>
          <p:cNvPr id="4" name="Tijdelijke aanduiding voor dianummer 3"/>
          <p:cNvSpPr>
            <a:spLocks noGrp="1"/>
          </p:cNvSpPr>
          <p:nvPr>
            <p:ph type="sldNum" sz="quarter" idx="10"/>
          </p:nvPr>
        </p:nvSpPr>
        <p:spPr/>
        <p:txBody>
          <a:bodyPr/>
          <a:lstStyle/>
          <a:p>
            <a:fld id="{AD92A212-6D3F-4045-8AF0-1E490840F34C}" type="slidenum">
              <a:rPr lang="nl-NL" smtClean="0"/>
              <a:pPr/>
              <a:t>16</a:t>
            </a:fld>
            <a:endParaRPr lang="nl-NL"/>
          </a:p>
        </p:txBody>
      </p:sp>
    </p:spTree>
    <p:extLst>
      <p:ext uri="{BB962C8B-B14F-4D97-AF65-F5344CB8AC3E}">
        <p14:creationId xmlns:p14="http://schemas.microsoft.com/office/powerpoint/2010/main" val="1344217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a:t>Counterframe.</a:t>
            </a:r>
            <a:r>
              <a:rPr lang="nl-NL" baseline="0"/>
              <a:t> </a:t>
            </a:r>
          </a:p>
          <a:p>
            <a:pPr marL="0" marR="0" indent="0" algn="l" defTabSz="914400" rtl="0" eaLnBrk="1" fontAlgn="auto" latinLnBrk="0" hangingPunct="1">
              <a:lnSpc>
                <a:spcPct val="100000"/>
              </a:lnSpc>
              <a:spcBef>
                <a:spcPts val="0"/>
              </a:spcBef>
              <a:spcAft>
                <a:spcPts val="0"/>
              </a:spcAft>
              <a:buClrTx/>
              <a:buSzTx/>
              <a:buFontTx/>
              <a:buNone/>
              <a:tabLst/>
              <a:defRPr/>
            </a:pPr>
            <a:r>
              <a:rPr lang="nl-NL" baseline="0"/>
              <a:t>Kind in armoede zit boordevol pit, potentie, mogelijkheden. </a:t>
            </a:r>
          </a:p>
          <a:p>
            <a:pPr marL="0" marR="0" indent="0" algn="l" defTabSz="914400" rtl="0" eaLnBrk="1" fontAlgn="auto" latinLnBrk="0" hangingPunct="1">
              <a:lnSpc>
                <a:spcPct val="100000"/>
              </a:lnSpc>
              <a:spcBef>
                <a:spcPts val="0"/>
              </a:spcBef>
              <a:spcAft>
                <a:spcPts val="0"/>
              </a:spcAft>
              <a:buClrTx/>
              <a:buSzTx/>
              <a:buFontTx/>
              <a:buNone/>
              <a:tabLst/>
              <a:defRPr/>
            </a:pPr>
            <a:r>
              <a:rPr lang="nl-NL" baseline="0"/>
              <a:t>Omgeving nodig met zuurstof, warmte, water =&gt; volwassenen met capaciteiten. </a:t>
            </a:r>
            <a:endParaRPr lang="nl-NL"/>
          </a:p>
          <a:p>
            <a:pPr marL="0" marR="0" indent="0" algn="l" defTabSz="914400" rtl="0" eaLnBrk="1" fontAlgn="auto" latinLnBrk="0" hangingPunct="1">
              <a:lnSpc>
                <a:spcPct val="100000"/>
              </a:lnSpc>
              <a:spcBef>
                <a:spcPts val="0"/>
              </a:spcBef>
              <a:spcAft>
                <a:spcPts val="0"/>
              </a:spcAft>
              <a:buClrTx/>
              <a:buSzTx/>
              <a:buFontTx/>
              <a:buNone/>
              <a:tabLst/>
              <a:defRPr/>
            </a:pPr>
            <a:endParaRPr lang="nl-NL"/>
          </a:p>
          <a:p>
            <a:pPr marL="0" marR="0" indent="0" algn="l" defTabSz="914400" rtl="0" eaLnBrk="1" fontAlgn="auto" latinLnBrk="0" hangingPunct="1">
              <a:lnSpc>
                <a:spcPct val="100000"/>
              </a:lnSpc>
              <a:spcBef>
                <a:spcPts val="0"/>
              </a:spcBef>
              <a:spcAft>
                <a:spcPts val="0"/>
              </a:spcAft>
              <a:buClrTx/>
              <a:buSzTx/>
              <a:buFontTx/>
              <a:buNone/>
              <a:tabLst/>
              <a:defRPr/>
            </a:pPr>
            <a:r>
              <a:rPr lang="nl-NL"/>
              <a:t>Hoop(gevend) en vertrouwen in de toekomst.</a:t>
            </a:r>
            <a:r>
              <a:rPr lang="nl-NL" baseline="0"/>
              <a:t> </a:t>
            </a:r>
          </a:p>
          <a:p>
            <a:pPr marL="0" marR="0" indent="0" algn="l" defTabSz="914400" rtl="0" eaLnBrk="1" fontAlgn="auto" latinLnBrk="0" hangingPunct="1">
              <a:lnSpc>
                <a:spcPct val="100000"/>
              </a:lnSpc>
              <a:spcBef>
                <a:spcPts val="0"/>
              </a:spcBef>
              <a:spcAft>
                <a:spcPts val="0"/>
              </a:spcAft>
              <a:buClrTx/>
              <a:buSzTx/>
              <a:buFontTx/>
              <a:buNone/>
              <a:tabLst/>
              <a:defRPr/>
            </a:pPr>
            <a:r>
              <a:rPr lang="nl-NL" baseline="0"/>
              <a:t>Actieve kinderen die vooruit willen. </a:t>
            </a:r>
          </a:p>
          <a:p>
            <a:pPr marL="0" marR="0" indent="0" algn="l" defTabSz="914400" rtl="0" eaLnBrk="1" fontAlgn="auto" latinLnBrk="0" hangingPunct="1">
              <a:lnSpc>
                <a:spcPct val="100000"/>
              </a:lnSpc>
              <a:spcBef>
                <a:spcPts val="0"/>
              </a:spcBef>
              <a:spcAft>
                <a:spcPts val="0"/>
              </a:spcAft>
              <a:buClrTx/>
              <a:buSzTx/>
              <a:buFontTx/>
              <a:buNone/>
              <a:tabLst/>
              <a:defRPr/>
            </a:pPr>
            <a:r>
              <a:rPr lang="nl-NL" baseline="0"/>
              <a:t>Investeren in de toekomst/in kinderen loont. </a:t>
            </a:r>
            <a:endParaRPr lang="nl-NL"/>
          </a:p>
        </p:txBody>
      </p:sp>
      <p:sp>
        <p:nvSpPr>
          <p:cNvPr id="4" name="Tijdelijke aanduiding voor dianummer 3"/>
          <p:cNvSpPr>
            <a:spLocks noGrp="1"/>
          </p:cNvSpPr>
          <p:nvPr>
            <p:ph type="sldNum" sz="quarter" idx="10"/>
          </p:nvPr>
        </p:nvSpPr>
        <p:spPr/>
        <p:txBody>
          <a:bodyPr/>
          <a:lstStyle/>
          <a:p>
            <a:fld id="{AD92A212-6D3F-4045-8AF0-1E490840F34C}" type="slidenum">
              <a:rPr lang="nl-NL" smtClean="0"/>
              <a:pPr/>
              <a:t>18</a:t>
            </a:fld>
            <a:endParaRPr lang="nl-NL"/>
          </a:p>
        </p:txBody>
      </p:sp>
    </p:spTree>
    <p:extLst>
      <p:ext uri="{BB962C8B-B14F-4D97-AF65-F5344CB8AC3E}">
        <p14:creationId xmlns:p14="http://schemas.microsoft.com/office/powerpoint/2010/main" val="7593697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b="1"/>
              <a:t>12 frames waarmee we naar armoede kijken:                                                                       			</a:t>
            </a:r>
          </a:p>
          <a:p>
            <a:pPr marL="0" marR="0" indent="0" algn="l" defTabSz="914400" rtl="0" eaLnBrk="1" fontAlgn="auto" latinLnBrk="0" hangingPunct="1">
              <a:lnSpc>
                <a:spcPct val="100000"/>
              </a:lnSpc>
              <a:spcBef>
                <a:spcPts val="0"/>
              </a:spcBef>
              <a:spcAft>
                <a:spcPts val="0"/>
              </a:spcAft>
              <a:buClrTx/>
              <a:buSzTx/>
              <a:buFontTx/>
              <a:buNone/>
              <a:tabLst/>
              <a:defRPr/>
            </a:pPr>
            <a:r>
              <a:rPr lang="nl-NL"/>
              <a:t>5 frames (frame 1, 2, 6, 9, 11): kinderarmoede als probleem                                                     			</a:t>
            </a:r>
          </a:p>
          <a:p>
            <a:pPr marL="0" marR="0" indent="0" algn="l" defTabSz="914400" rtl="0" eaLnBrk="1" fontAlgn="auto" latinLnBrk="0" hangingPunct="1">
              <a:lnSpc>
                <a:spcPct val="100000"/>
              </a:lnSpc>
              <a:spcBef>
                <a:spcPts val="0"/>
              </a:spcBef>
              <a:spcAft>
                <a:spcPts val="0"/>
              </a:spcAft>
              <a:buClrTx/>
              <a:buSzTx/>
              <a:buFontTx/>
              <a:buNone/>
              <a:tabLst/>
              <a:defRPr/>
            </a:pPr>
            <a:r>
              <a:rPr lang="nl-NL"/>
              <a:t>7 counterframes (frame 3, 4, 5, 7, 10, 12): nodigen uit om anders te kijken</a:t>
            </a:r>
          </a:p>
          <a:p>
            <a:endParaRPr lang="nl-NL"/>
          </a:p>
        </p:txBody>
      </p:sp>
      <p:sp>
        <p:nvSpPr>
          <p:cNvPr id="4" name="Tijdelijke aanduiding voor dianummer 3"/>
          <p:cNvSpPr>
            <a:spLocks noGrp="1"/>
          </p:cNvSpPr>
          <p:nvPr>
            <p:ph type="sldNum" sz="quarter" idx="10"/>
          </p:nvPr>
        </p:nvSpPr>
        <p:spPr/>
        <p:txBody>
          <a:bodyPr/>
          <a:lstStyle/>
          <a:p>
            <a:fld id="{AD92A212-6D3F-4045-8AF0-1E490840F34C}" type="slidenum">
              <a:rPr lang="nl-NL" smtClean="0"/>
              <a:pPr/>
              <a:t>19</a:t>
            </a:fld>
            <a:endParaRPr lang="nl-NL"/>
          </a:p>
        </p:txBody>
      </p:sp>
    </p:spTree>
    <p:extLst>
      <p:ext uri="{BB962C8B-B14F-4D97-AF65-F5344CB8AC3E}">
        <p14:creationId xmlns:p14="http://schemas.microsoft.com/office/powerpoint/2010/main" val="32482244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NL"/>
          </a:p>
        </p:txBody>
      </p:sp>
      <p:sp>
        <p:nvSpPr>
          <p:cNvPr id="4" name="Tijdelijke aanduiding voor dianummer 3"/>
          <p:cNvSpPr>
            <a:spLocks noGrp="1"/>
          </p:cNvSpPr>
          <p:nvPr>
            <p:ph type="sldNum" sz="quarter" idx="10"/>
          </p:nvPr>
        </p:nvSpPr>
        <p:spPr/>
        <p:txBody>
          <a:bodyPr/>
          <a:lstStyle/>
          <a:p>
            <a:fld id="{AD92A212-6D3F-4045-8AF0-1E490840F34C}" type="slidenum">
              <a:rPr lang="nl-NL" smtClean="0"/>
              <a:pPr/>
              <a:t>21</a:t>
            </a:fld>
            <a:endParaRPr lang="nl-NL"/>
          </a:p>
        </p:txBody>
      </p:sp>
    </p:spTree>
    <p:extLst>
      <p:ext uri="{BB962C8B-B14F-4D97-AF65-F5344CB8AC3E}">
        <p14:creationId xmlns:p14="http://schemas.microsoft.com/office/powerpoint/2010/main" val="1657165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a:t>Counterframe. </a:t>
            </a:r>
          </a:p>
          <a:p>
            <a:pPr marL="0" marR="0" indent="0" algn="l" defTabSz="914400" rtl="0" eaLnBrk="1" fontAlgn="auto" latinLnBrk="0" hangingPunct="1">
              <a:lnSpc>
                <a:spcPct val="100000"/>
              </a:lnSpc>
              <a:spcBef>
                <a:spcPts val="0"/>
              </a:spcBef>
              <a:spcAft>
                <a:spcPts val="0"/>
              </a:spcAft>
              <a:buClrTx/>
              <a:buSzTx/>
              <a:buFontTx/>
              <a:buNone/>
              <a:tabLst/>
              <a:defRPr/>
            </a:pPr>
            <a:r>
              <a:rPr lang="nl-NL" sz="1200"/>
              <a:t>Armoede</a:t>
            </a:r>
            <a:r>
              <a:rPr lang="nl-NL" sz="1200" baseline="0"/>
              <a:t> is de reus. Samen de reus/de armoede verslaan. </a:t>
            </a:r>
          </a:p>
          <a:p>
            <a:pPr marL="0" marR="0" indent="0" algn="l" defTabSz="914400" rtl="0" eaLnBrk="1" fontAlgn="auto" latinLnBrk="0" hangingPunct="1">
              <a:lnSpc>
                <a:spcPct val="100000"/>
              </a:lnSpc>
              <a:spcBef>
                <a:spcPts val="0"/>
              </a:spcBef>
              <a:spcAft>
                <a:spcPts val="0"/>
              </a:spcAft>
              <a:buClrTx/>
              <a:buSzTx/>
              <a:buFontTx/>
              <a:buNone/>
              <a:tabLst/>
              <a:defRPr/>
            </a:pPr>
            <a:r>
              <a:rPr lang="nl-NL" sz="1200" baseline="0"/>
              <a:t>Samen staan we sterk. Samenwerken als Lilliputters. Handen in elkaar slaan. </a:t>
            </a:r>
          </a:p>
          <a:p>
            <a:pPr marL="0" marR="0" indent="0" algn="l" defTabSz="914400" rtl="0" eaLnBrk="1" fontAlgn="auto" latinLnBrk="0" hangingPunct="1">
              <a:lnSpc>
                <a:spcPct val="100000"/>
              </a:lnSpc>
              <a:spcBef>
                <a:spcPts val="0"/>
              </a:spcBef>
              <a:spcAft>
                <a:spcPts val="0"/>
              </a:spcAft>
              <a:buClrTx/>
              <a:buSzTx/>
              <a:buFontTx/>
              <a:buNone/>
              <a:tabLst/>
              <a:defRPr/>
            </a:pPr>
            <a:endParaRPr lang="nl-NL" sz="1200" baseline="0"/>
          </a:p>
          <a:p>
            <a:pPr marL="0" marR="0" indent="0" algn="l" defTabSz="914400" rtl="0" eaLnBrk="1" fontAlgn="auto" latinLnBrk="0" hangingPunct="1">
              <a:lnSpc>
                <a:spcPct val="100000"/>
              </a:lnSpc>
              <a:spcBef>
                <a:spcPts val="0"/>
              </a:spcBef>
              <a:spcAft>
                <a:spcPts val="0"/>
              </a:spcAft>
              <a:buClrTx/>
              <a:buSzTx/>
              <a:buFontTx/>
              <a:buNone/>
              <a:tabLst/>
              <a:defRPr/>
            </a:pPr>
            <a:r>
              <a:rPr lang="nl-NL" sz="1200" baseline="0"/>
              <a:t>Hoopgevend actiegericht frame: </a:t>
            </a:r>
          </a:p>
          <a:p>
            <a:pPr marL="0" marR="0" indent="0" algn="l" defTabSz="914400" rtl="0" eaLnBrk="1" fontAlgn="auto" latinLnBrk="0" hangingPunct="1">
              <a:lnSpc>
                <a:spcPct val="100000"/>
              </a:lnSpc>
              <a:spcBef>
                <a:spcPts val="0"/>
              </a:spcBef>
              <a:spcAft>
                <a:spcPts val="0"/>
              </a:spcAft>
              <a:buClrTx/>
              <a:buSzTx/>
              <a:buFontTx/>
              <a:buNone/>
              <a:tabLst/>
              <a:defRPr/>
            </a:pPr>
            <a:r>
              <a:rPr lang="nl-NL" sz="1200" baseline="0"/>
              <a:t>Kinderen en ouders als actieve subjecten: luisteren, wederzijds respect, p</a:t>
            </a:r>
            <a:r>
              <a:rPr lang="nl-NL" sz="1200"/>
              <a:t>articipatie.</a:t>
            </a:r>
          </a:p>
          <a:p>
            <a:pPr marL="0" marR="0" indent="0" algn="l" defTabSz="914400" rtl="0" eaLnBrk="1" fontAlgn="auto" latinLnBrk="0" hangingPunct="1">
              <a:lnSpc>
                <a:spcPct val="100000"/>
              </a:lnSpc>
              <a:spcBef>
                <a:spcPts val="0"/>
              </a:spcBef>
              <a:spcAft>
                <a:spcPts val="0"/>
              </a:spcAft>
              <a:buClrTx/>
              <a:buSzTx/>
              <a:buFontTx/>
              <a:buNone/>
              <a:tabLst/>
              <a:defRPr/>
            </a:pPr>
            <a:r>
              <a:rPr lang="nl-NL" sz="1200"/>
              <a:t>Zo</a:t>
            </a:r>
            <a:r>
              <a:rPr lang="nl-NL" sz="1200" baseline="0"/>
              <a:t> armoede aanpakken:</a:t>
            </a:r>
            <a:r>
              <a:rPr lang="nl-NL" sz="1200"/>
              <a:t> gezamenlijke verantwoordelijkheid, verbondenheid.</a:t>
            </a:r>
            <a:r>
              <a:rPr lang="nl-NL" sz="1200" baseline="0"/>
              <a:t> </a:t>
            </a:r>
            <a:endParaRPr lang="nl-NL" sz="1200"/>
          </a:p>
          <a:p>
            <a:endParaRPr lang="nl-NL"/>
          </a:p>
        </p:txBody>
      </p:sp>
      <p:sp>
        <p:nvSpPr>
          <p:cNvPr id="4" name="Tijdelijke aanduiding voor dianummer 3"/>
          <p:cNvSpPr>
            <a:spLocks noGrp="1"/>
          </p:cNvSpPr>
          <p:nvPr>
            <p:ph type="sldNum" sz="quarter" idx="10"/>
          </p:nvPr>
        </p:nvSpPr>
        <p:spPr/>
        <p:txBody>
          <a:bodyPr/>
          <a:lstStyle/>
          <a:p>
            <a:fld id="{AD92A212-6D3F-4045-8AF0-1E490840F34C}" type="slidenum">
              <a:rPr lang="nl-NL" smtClean="0"/>
              <a:pPr/>
              <a:t>22</a:t>
            </a:fld>
            <a:endParaRPr lang="nl-NL"/>
          </a:p>
        </p:txBody>
      </p:sp>
    </p:spTree>
    <p:extLst>
      <p:ext uri="{BB962C8B-B14F-4D97-AF65-F5344CB8AC3E}">
        <p14:creationId xmlns:p14="http://schemas.microsoft.com/office/powerpoint/2010/main" val="3899318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fld id="{AD92A212-6D3F-4045-8AF0-1E490840F34C}" type="slidenum">
              <a:rPr lang="nl-NL" smtClean="0"/>
              <a:pPr/>
              <a:t>24</a:t>
            </a:fld>
            <a:endParaRPr lang="nl-NL"/>
          </a:p>
        </p:txBody>
      </p:sp>
    </p:spTree>
    <p:extLst>
      <p:ext uri="{BB962C8B-B14F-4D97-AF65-F5344CB8AC3E}">
        <p14:creationId xmlns:p14="http://schemas.microsoft.com/office/powerpoint/2010/main" val="15168292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marL="266700" indent="-266700">
              <a:buFont typeface="Arial"/>
              <a:buNone/>
            </a:pPr>
            <a:r>
              <a:rPr lang="nl-BE" sz="1200" b="0" i="0" kern="1200" noProof="0">
                <a:solidFill>
                  <a:schemeClr val="dk1"/>
                </a:solidFill>
                <a:effectLst/>
                <a:latin typeface="+mn-lt"/>
                <a:ea typeface="+mn-ea"/>
                <a:cs typeface="+mn-cs"/>
              </a:rPr>
              <a:t>Counterframe. </a:t>
            </a:r>
          </a:p>
          <a:p>
            <a:pPr marL="266700" indent="-266700">
              <a:buFont typeface="Arial"/>
              <a:buNone/>
            </a:pPr>
            <a:r>
              <a:rPr lang="nl-BE" sz="1200" b="0" i="0" kern="1200" noProof="0">
                <a:solidFill>
                  <a:schemeClr val="dk1"/>
                </a:solidFill>
                <a:effectLst/>
                <a:latin typeface="+mn-lt"/>
                <a:ea typeface="+mn-ea"/>
                <a:cs typeface="+mn-cs"/>
              </a:rPr>
              <a:t>Opgroeien</a:t>
            </a:r>
            <a:r>
              <a:rPr lang="nl-BE" sz="1200" b="0" i="0" kern="1200" baseline="0" noProof="0">
                <a:solidFill>
                  <a:schemeClr val="dk1"/>
                </a:solidFill>
                <a:effectLst/>
                <a:latin typeface="+mn-lt"/>
                <a:ea typeface="+mn-ea"/>
                <a:cs typeface="+mn-cs"/>
              </a:rPr>
              <a:t> in armoede is niet zo slecht, het hard je, dan weet je wat het is om eens geen eten te hebben en dat is misschien wel eens goed voor jou. </a:t>
            </a:r>
          </a:p>
          <a:p>
            <a:pPr marL="266700" indent="-266700">
              <a:buFont typeface="Arial"/>
              <a:buNone/>
            </a:pPr>
            <a:r>
              <a:rPr lang="nl-BE" sz="1200" b="1" kern="1200" noProof="0">
                <a:solidFill>
                  <a:schemeClr val="dk1"/>
                </a:solidFill>
                <a:effectLst/>
                <a:latin typeface="+mn-lt"/>
                <a:ea typeface="+mn-ea"/>
                <a:cs typeface="+mn-cs"/>
              </a:rPr>
              <a:t>Ervaringsdeskundigheid</a:t>
            </a:r>
            <a:r>
              <a:rPr lang="nl-BE" sz="1200" b="1" kern="1200" baseline="0" noProof="0">
                <a:solidFill>
                  <a:schemeClr val="dk1"/>
                </a:solidFill>
                <a:effectLst/>
                <a:latin typeface="+mn-lt"/>
                <a:ea typeface="+mn-ea"/>
                <a:cs typeface="+mn-cs"/>
              </a:rPr>
              <a:t> </a:t>
            </a:r>
            <a:r>
              <a:rPr lang="nl-BE" sz="1200" b="0" i="0" kern="1200" baseline="0" noProof="0">
                <a:solidFill>
                  <a:schemeClr val="dk1"/>
                </a:solidFill>
                <a:effectLst/>
                <a:latin typeface="+mn-lt"/>
                <a:ea typeface="+mn-ea"/>
                <a:cs typeface="+mn-cs"/>
              </a:rPr>
              <a:t>komt hier ook bij van pas/absoluut inzetbaar. We kijken niet als buitenstaanders naar de armen maar samen met de armen, met hun ervaring proberen we er samen op vooruit te gaan. </a:t>
            </a:r>
          </a:p>
          <a:p>
            <a:pPr marL="266700" indent="-266700">
              <a:buFont typeface="Arial"/>
              <a:buNone/>
            </a:pPr>
            <a:endParaRPr lang="nl-BE" sz="1200" b="0" i="0" kern="1200" baseline="0" noProof="0">
              <a:solidFill>
                <a:schemeClr val="dk1"/>
              </a:solidFill>
              <a:effectLst/>
              <a:latin typeface="+mn-lt"/>
              <a:ea typeface="+mn-ea"/>
              <a:cs typeface="+mn-cs"/>
            </a:endParaRPr>
          </a:p>
          <a:p>
            <a:pPr marL="266700" indent="-266700">
              <a:buFont typeface="Arial"/>
              <a:buNone/>
            </a:pPr>
            <a:r>
              <a:rPr lang="nl-BE" sz="1200" b="0" i="0" kern="1200" baseline="0" noProof="0">
                <a:solidFill>
                  <a:schemeClr val="dk1"/>
                </a:solidFill>
                <a:effectLst/>
                <a:latin typeface="+mn-lt"/>
                <a:ea typeface="+mn-ea"/>
                <a:cs typeface="+mn-cs"/>
              </a:rPr>
              <a:t>Frame heeft ook beperkingen. Kan schaamte (en onbegrip) teweeg brengen bij mensen die in armoede leven. </a:t>
            </a:r>
            <a:endParaRPr lang="nl-BE" sz="1200" b="0" i="0" kern="1200" noProof="0">
              <a:solidFill>
                <a:schemeClr val="dk1"/>
              </a:solidFill>
              <a:effectLst/>
              <a:latin typeface="+mn-lt"/>
              <a:ea typeface="+mn-ea"/>
              <a:cs typeface="+mn-cs"/>
            </a:endParaRPr>
          </a:p>
          <a:p>
            <a:endParaRPr lang="nl-NL"/>
          </a:p>
        </p:txBody>
      </p:sp>
      <p:sp>
        <p:nvSpPr>
          <p:cNvPr id="4" name="Tijdelijke aanduiding voor dianummer 3"/>
          <p:cNvSpPr>
            <a:spLocks noGrp="1"/>
          </p:cNvSpPr>
          <p:nvPr>
            <p:ph type="sldNum" sz="quarter" idx="10"/>
          </p:nvPr>
        </p:nvSpPr>
        <p:spPr/>
        <p:txBody>
          <a:bodyPr/>
          <a:lstStyle/>
          <a:p>
            <a:fld id="{AD92A212-6D3F-4045-8AF0-1E490840F34C}" type="slidenum">
              <a:rPr lang="nl-NL" smtClean="0"/>
              <a:pPr/>
              <a:t>25</a:t>
            </a:fld>
            <a:endParaRPr lang="nl-NL"/>
          </a:p>
        </p:txBody>
      </p:sp>
    </p:spTree>
    <p:extLst>
      <p:ext uri="{BB962C8B-B14F-4D97-AF65-F5344CB8AC3E}">
        <p14:creationId xmlns:p14="http://schemas.microsoft.com/office/powerpoint/2010/main" val="13242614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b="1"/>
              <a:t>12 frames waarmee we naar armoede kijken:                                                                       			</a:t>
            </a:r>
          </a:p>
          <a:p>
            <a:pPr marL="0" marR="0" indent="0" algn="l" defTabSz="914400" rtl="0" eaLnBrk="1" fontAlgn="auto" latinLnBrk="0" hangingPunct="1">
              <a:lnSpc>
                <a:spcPct val="100000"/>
              </a:lnSpc>
              <a:spcBef>
                <a:spcPts val="0"/>
              </a:spcBef>
              <a:spcAft>
                <a:spcPts val="0"/>
              </a:spcAft>
              <a:buClrTx/>
              <a:buSzTx/>
              <a:buFontTx/>
              <a:buNone/>
              <a:tabLst/>
              <a:defRPr/>
            </a:pPr>
            <a:r>
              <a:rPr lang="nl-NL"/>
              <a:t>5 frames (frame 1, 2, 6, 9, 11): kinderarmoede als probleem                                                     			</a:t>
            </a:r>
          </a:p>
          <a:p>
            <a:pPr marL="0" marR="0" indent="0" algn="l" defTabSz="914400" rtl="0" eaLnBrk="1" fontAlgn="auto" latinLnBrk="0" hangingPunct="1">
              <a:lnSpc>
                <a:spcPct val="100000"/>
              </a:lnSpc>
              <a:spcBef>
                <a:spcPts val="0"/>
              </a:spcBef>
              <a:spcAft>
                <a:spcPts val="0"/>
              </a:spcAft>
              <a:buClrTx/>
              <a:buSzTx/>
              <a:buFontTx/>
              <a:buNone/>
              <a:tabLst/>
              <a:defRPr/>
            </a:pPr>
            <a:r>
              <a:rPr lang="nl-NL"/>
              <a:t>7 counterframes (frame 3, 4, 5, 7, 10, 12): nodigen uit om anders te kijken</a:t>
            </a:r>
          </a:p>
          <a:p>
            <a:endParaRPr lang="nl-NL"/>
          </a:p>
        </p:txBody>
      </p:sp>
      <p:sp>
        <p:nvSpPr>
          <p:cNvPr id="4" name="Tijdelijke aanduiding voor dianummer 3"/>
          <p:cNvSpPr>
            <a:spLocks noGrp="1"/>
          </p:cNvSpPr>
          <p:nvPr>
            <p:ph type="sldNum" sz="quarter" idx="10"/>
          </p:nvPr>
        </p:nvSpPr>
        <p:spPr/>
        <p:txBody>
          <a:bodyPr/>
          <a:lstStyle/>
          <a:p>
            <a:fld id="{AD92A212-6D3F-4045-8AF0-1E490840F34C}" type="slidenum">
              <a:rPr lang="nl-NL" smtClean="0"/>
              <a:pPr/>
              <a:t>26</a:t>
            </a:fld>
            <a:endParaRPr lang="nl-NL"/>
          </a:p>
        </p:txBody>
      </p:sp>
    </p:spTree>
    <p:extLst>
      <p:ext uri="{BB962C8B-B14F-4D97-AF65-F5344CB8AC3E}">
        <p14:creationId xmlns:p14="http://schemas.microsoft.com/office/powerpoint/2010/main" val="21651898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a:t>Schoo</a:t>
            </a:r>
            <a:r>
              <a:rPr lang="nl-NL" baseline="0"/>
              <a:t>l is bijzaak. </a:t>
            </a:r>
          </a:p>
          <a:p>
            <a:r>
              <a:rPr lang="nl-NL" baseline="0"/>
              <a:t>Afkeergevoelens: Bah!</a:t>
            </a:r>
          </a:p>
          <a:p>
            <a:r>
              <a:rPr lang="nl-NL" baseline="0"/>
              <a:t>Schandalig roken tijdens zwangerschap. </a:t>
            </a:r>
            <a:endParaRPr lang="nl-NL"/>
          </a:p>
        </p:txBody>
      </p:sp>
      <p:sp>
        <p:nvSpPr>
          <p:cNvPr id="4" name="Tijdelijke aanduiding voor dianummer 3"/>
          <p:cNvSpPr>
            <a:spLocks noGrp="1"/>
          </p:cNvSpPr>
          <p:nvPr>
            <p:ph type="sldNum" sz="quarter" idx="10"/>
          </p:nvPr>
        </p:nvSpPr>
        <p:spPr/>
        <p:txBody>
          <a:bodyPr/>
          <a:lstStyle/>
          <a:p>
            <a:fld id="{E084BF61-42FF-7049-8E49-00E45D1D7B9F}" type="slidenum">
              <a:rPr lang="nl-NL" smtClean="0"/>
              <a:pPr/>
              <a:t>28</a:t>
            </a:fld>
            <a:endParaRPr lang="nl-N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aseline="0"/>
              <a:t>Niet enkel de ongewenste levenssituatie is nadelig voor betrokken kinderen en hun ouders, </a:t>
            </a:r>
            <a:endParaRPr lang="nl-NL"/>
          </a:p>
          <a:p>
            <a:r>
              <a:rPr lang="nl-NL"/>
              <a:t>ook</a:t>
            </a:r>
            <a:r>
              <a:rPr lang="nl-NL" baseline="0"/>
              <a:t> de m</a:t>
            </a:r>
            <a:r>
              <a:rPr lang="nl-NL"/>
              <a:t>aatschappelijke</a:t>
            </a:r>
            <a:r>
              <a:rPr lang="nl-NL" baseline="0"/>
              <a:t> beeldvorming kan nadelig zijn: </a:t>
            </a:r>
            <a:r>
              <a:rPr lang="nl-NL" baseline="0" err="1"/>
              <a:t>s</a:t>
            </a:r>
            <a:r>
              <a:rPr lang="nl-NL" err="1"/>
              <a:t>tereotiepen</a:t>
            </a:r>
            <a:r>
              <a:rPr lang="nl-NL"/>
              <a:t> beperken handelingscapaciteiten</a:t>
            </a:r>
          </a:p>
          <a:p>
            <a:r>
              <a:rPr lang="nl-NL"/>
              <a:t>Daarom belangrijk om na te denken over onze beeldvorming,</a:t>
            </a:r>
            <a:r>
              <a:rPr lang="nl-NL" baseline="0"/>
              <a:t> hoe kijken we naar armoede? </a:t>
            </a:r>
          </a:p>
          <a:p>
            <a:r>
              <a:rPr lang="nl-NL" baseline="0"/>
              <a:t>Dit brengt ons bij het onderzoek van Baldwin Van Gorp (KU Leuven): Hoe kunnen we anders communiceren over armoede? Weg van het stigma. </a:t>
            </a:r>
          </a:p>
          <a:p>
            <a:endParaRPr lang="nl-NL" baseline="0"/>
          </a:p>
          <a:p>
            <a:r>
              <a:rPr lang="nl-NL" baseline="0"/>
              <a:t>Vanuit welk perspectief we kijken verandert ook de betekenis van kinderarmoede. Meer of minder problematisch. </a:t>
            </a:r>
          </a:p>
          <a:p>
            <a:r>
              <a:rPr lang="nl-NL" baseline="0"/>
              <a:t>Wat zijn de frames van kinderarmoede in onze samenleving? </a:t>
            </a:r>
          </a:p>
          <a:p>
            <a:endParaRPr lang="nl-NL" baseline="0"/>
          </a:p>
          <a:p>
            <a:pPr marL="0" marR="0" indent="0" algn="l" defTabSz="914400" rtl="0" eaLnBrk="1" fontAlgn="auto" latinLnBrk="0" hangingPunct="1">
              <a:lnSpc>
                <a:spcPct val="100000"/>
              </a:lnSpc>
              <a:spcBef>
                <a:spcPts val="0"/>
              </a:spcBef>
              <a:spcAft>
                <a:spcPts val="0"/>
              </a:spcAft>
              <a:buClrTx/>
              <a:buSzTx/>
              <a:buFontTx/>
              <a:buNone/>
              <a:tabLst/>
              <a:defRPr/>
            </a:pPr>
            <a:endParaRPr lang="nl-NL" baseline="0"/>
          </a:p>
          <a:p>
            <a:endParaRPr lang="nl-NL" baseline="0"/>
          </a:p>
        </p:txBody>
      </p:sp>
      <p:sp>
        <p:nvSpPr>
          <p:cNvPr id="4" name="Tijdelijke aanduiding voor dianummer 3"/>
          <p:cNvSpPr>
            <a:spLocks noGrp="1"/>
          </p:cNvSpPr>
          <p:nvPr>
            <p:ph type="sldNum" sz="quarter" idx="10"/>
          </p:nvPr>
        </p:nvSpPr>
        <p:spPr/>
        <p:txBody>
          <a:bodyPr/>
          <a:lstStyle/>
          <a:p>
            <a:fld id="{AD92A212-6D3F-4045-8AF0-1E490840F34C}" type="slidenum">
              <a:rPr lang="nl-NL" smtClean="0"/>
              <a:pPr/>
              <a:t>3</a:t>
            </a:fld>
            <a:endParaRPr lang="nl-NL"/>
          </a:p>
        </p:txBody>
      </p:sp>
    </p:spTree>
    <p:extLst>
      <p:ext uri="{BB962C8B-B14F-4D97-AF65-F5344CB8AC3E}">
        <p14:creationId xmlns:p14="http://schemas.microsoft.com/office/powerpoint/2010/main" val="3280551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a:t>Problematiserend</a:t>
            </a:r>
            <a:r>
              <a:rPr lang="nl-NL" baseline="0"/>
              <a:t> f</a:t>
            </a:r>
            <a:r>
              <a:rPr lang="nl-NL"/>
              <a:t>rame</a:t>
            </a:r>
            <a:r>
              <a:rPr lang="nl-NL" baseline="0"/>
              <a:t> waar de mensen snel aan denken is de slechte ouder. </a:t>
            </a:r>
          </a:p>
          <a:p>
            <a:pPr marL="0" marR="0" indent="0" algn="l" defTabSz="914400" rtl="0" eaLnBrk="1" fontAlgn="auto" latinLnBrk="0" hangingPunct="1">
              <a:lnSpc>
                <a:spcPct val="100000"/>
              </a:lnSpc>
              <a:spcBef>
                <a:spcPts val="0"/>
              </a:spcBef>
              <a:spcAft>
                <a:spcPts val="0"/>
              </a:spcAft>
              <a:buClrTx/>
              <a:buSzTx/>
              <a:buFontTx/>
              <a:buNone/>
              <a:tabLst/>
              <a:defRPr/>
            </a:pPr>
            <a:endParaRPr lang="nl-NL" baseline="0"/>
          </a:p>
          <a:p>
            <a:pPr marL="0" marR="0" indent="0" algn="l" defTabSz="914400" rtl="0" eaLnBrk="1" fontAlgn="auto" latinLnBrk="0" hangingPunct="1">
              <a:lnSpc>
                <a:spcPct val="100000"/>
              </a:lnSpc>
              <a:spcBef>
                <a:spcPts val="0"/>
              </a:spcBef>
              <a:spcAft>
                <a:spcPts val="0"/>
              </a:spcAft>
              <a:buClrTx/>
              <a:buSzTx/>
              <a:buFontTx/>
              <a:buNone/>
              <a:tabLst/>
              <a:defRPr/>
            </a:pPr>
            <a:r>
              <a:rPr lang="nl-NL"/>
              <a:t>Ouders zijn zelf verantwoordelijk. </a:t>
            </a:r>
            <a:r>
              <a:rPr lang="nl-NL" baseline="0"/>
              <a:t>We roepen de ouders ter verantwoording. </a:t>
            </a:r>
          </a:p>
          <a:p>
            <a:pPr marL="0" marR="0" indent="0" algn="l" defTabSz="914400" rtl="0" eaLnBrk="1" fontAlgn="auto" latinLnBrk="0" hangingPunct="1">
              <a:lnSpc>
                <a:spcPct val="100000"/>
              </a:lnSpc>
              <a:spcBef>
                <a:spcPts val="0"/>
              </a:spcBef>
              <a:spcAft>
                <a:spcPts val="0"/>
              </a:spcAft>
              <a:buClrTx/>
              <a:buSzTx/>
              <a:buFontTx/>
              <a:buNone/>
              <a:tabLst/>
              <a:defRPr/>
            </a:pPr>
            <a:r>
              <a:rPr lang="nl-NL"/>
              <a:t>Het zijn slechte ouders:</a:t>
            </a:r>
            <a:r>
              <a:rPr lang="nl-NL" baseline="0"/>
              <a:t> </a:t>
            </a:r>
            <a:r>
              <a:rPr lang="nl-NL" baseline="0" err="1"/>
              <a:t>slechterikken</a:t>
            </a:r>
            <a:r>
              <a:rPr lang="nl-NL" baseline="0"/>
              <a:t>, profiteurs en fraudeurs. We moeten hen disciplineren. </a:t>
            </a:r>
          </a:p>
          <a:p>
            <a:pPr marL="0" marR="0" indent="0" algn="l" defTabSz="914400" rtl="0" eaLnBrk="1" fontAlgn="auto" latinLnBrk="0" hangingPunct="1">
              <a:lnSpc>
                <a:spcPct val="100000"/>
              </a:lnSpc>
              <a:spcBef>
                <a:spcPts val="0"/>
              </a:spcBef>
              <a:spcAft>
                <a:spcPts val="0"/>
              </a:spcAft>
              <a:buClrTx/>
              <a:buSzTx/>
              <a:buFontTx/>
              <a:buNone/>
              <a:tabLst/>
              <a:defRPr/>
            </a:pPr>
            <a:r>
              <a:rPr lang="nl-NL"/>
              <a:t>Lijkt alsof armoede en keuze is,</a:t>
            </a:r>
            <a:r>
              <a:rPr lang="nl-NL" baseline="0"/>
              <a:t> als gevolg van hun lakse houding, luiheid. </a:t>
            </a:r>
          </a:p>
          <a:p>
            <a:pPr marL="0" marR="0" indent="0" algn="l" defTabSz="914400" rtl="0" eaLnBrk="1" fontAlgn="auto" latinLnBrk="0" hangingPunct="1">
              <a:lnSpc>
                <a:spcPct val="100000"/>
              </a:lnSpc>
              <a:spcBef>
                <a:spcPts val="0"/>
              </a:spcBef>
              <a:spcAft>
                <a:spcPts val="0"/>
              </a:spcAft>
              <a:buClrTx/>
              <a:buSzTx/>
              <a:buFontTx/>
              <a:buNone/>
              <a:tabLst/>
              <a:defRPr/>
            </a:pPr>
            <a:r>
              <a:rPr lang="nl-NL" baseline="0"/>
              <a:t>Stigmatiserend. </a:t>
            </a:r>
            <a:endParaRPr lang="nl-NL"/>
          </a:p>
        </p:txBody>
      </p:sp>
      <p:sp>
        <p:nvSpPr>
          <p:cNvPr id="4" name="Tijdelijke aanduiding voor dianummer 3"/>
          <p:cNvSpPr>
            <a:spLocks noGrp="1"/>
          </p:cNvSpPr>
          <p:nvPr>
            <p:ph type="sldNum" sz="quarter" idx="10"/>
          </p:nvPr>
        </p:nvSpPr>
        <p:spPr/>
        <p:txBody>
          <a:bodyPr/>
          <a:lstStyle/>
          <a:p>
            <a:fld id="{AD92A212-6D3F-4045-8AF0-1E490840F34C}" type="slidenum">
              <a:rPr lang="nl-NL" smtClean="0"/>
              <a:pPr/>
              <a:t>29</a:t>
            </a:fld>
            <a:endParaRPr lang="nl-NL"/>
          </a:p>
        </p:txBody>
      </p:sp>
    </p:spTree>
    <p:extLst>
      <p:ext uri="{BB962C8B-B14F-4D97-AF65-F5344CB8AC3E}">
        <p14:creationId xmlns:p14="http://schemas.microsoft.com/office/powerpoint/2010/main" val="16963452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a:t>Ouders zijn helden in hun strijd</a:t>
            </a:r>
            <a:r>
              <a:rPr lang="nl-NL" baseline="0"/>
              <a:t> tegen armoede.</a:t>
            </a:r>
          </a:p>
          <a:p>
            <a:r>
              <a:rPr lang="nl-NL" baseline="0"/>
              <a:t>Zorg, tederheid, doorzettingsvermogen.</a:t>
            </a:r>
          </a:p>
          <a:p>
            <a:r>
              <a:rPr lang="nl-NL" baseline="0"/>
              <a:t>Mogelijks dagelijks worstelen met schaamte voor situatie. &gt;&gt;&gt; leraren van belang</a:t>
            </a:r>
          </a:p>
          <a:p>
            <a:endParaRPr lang="nl-NL"/>
          </a:p>
        </p:txBody>
      </p:sp>
      <p:sp>
        <p:nvSpPr>
          <p:cNvPr id="4" name="Tijdelijke aanduiding voor dianummer 3"/>
          <p:cNvSpPr>
            <a:spLocks noGrp="1"/>
          </p:cNvSpPr>
          <p:nvPr>
            <p:ph type="sldNum" sz="quarter" idx="10"/>
          </p:nvPr>
        </p:nvSpPr>
        <p:spPr/>
        <p:txBody>
          <a:bodyPr/>
          <a:lstStyle/>
          <a:p>
            <a:fld id="{AD92A212-6D3F-4045-8AF0-1E490840F34C}" type="slidenum">
              <a:rPr lang="nl-NL" smtClean="0"/>
              <a:pPr/>
              <a:t>31</a:t>
            </a:fld>
            <a:endParaRPr lang="nl-NL"/>
          </a:p>
        </p:txBody>
      </p:sp>
    </p:spTree>
    <p:extLst>
      <p:ext uri="{BB962C8B-B14F-4D97-AF65-F5344CB8AC3E}">
        <p14:creationId xmlns:p14="http://schemas.microsoft.com/office/powerpoint/2010/main" val="5778304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a:t>Counterframe.</a:t>
            </a:r>
            <a:r>
              <a:rPr lang="nl-NL" baseline="0"/>
              <a:t> </a:t>
            </a:r>
            <a:endParaRPr lang="nl-NL"/>
          </a:p>
          <a:p>
            <a:r>
              <a:rPr lang="nl-NL"/>
              <a:t>Net als jij en ik. Ook zij willen het beste voor hun kinderen. Ouders proberen te ontsnappen uit de vicieuze cirkel waar ze terecht zijn gekomen. </a:t>
            </a:r>
          </a:p>
          <a:p>
            <a:r>
              <a:rPr lang="nl-NL"/>
              <a:t>Ouders verdienen het voordeel van de twijfel.</a:t>
            </a:r>
            <a:r>
              <a:rPr lang="nl-NL" baseline="0"/>
              <a:t> </a:t>
            </a:r>
          </a:p>
          <a:p>
            <a:r>
              <a:rPr lang="nl-NL" baseline="0"/>
              <a:t>Het raakt hen in hun hart omdat zij ook het beste willen voor hun kinderen maar ze kunnen door de armoede hun ouderrol niet ten volle vervullen. </a:t>
            </a:r>
          </a:p>
          <a:p>
            <a:endParaRPr lang="nl-NL" baseline="0"/>
          </a:p>
          <a:p>
            <a:r>
              <a:rPr lang="nl-NL" baseline="0"/>
              <a:t>Ouders kunnen niet zonder hulp van buitenaf.</a:t>
            </a:r>
            <a:endParaRPr lang="nl-NL"/>
          </a:p>
        </p:txBody>
      </p:sp>
      <p:sp>
        <p:nvSpPr>
          <p:cNvPr id="4" name="Tijdelijke aanduiding voor dianummer 3"/>
          <p:cNvSpPr>
            <a:spLocks noGrp="1"/>
          </p:cNvSpPr>
          <p:nvPr>
            <p:ph type="sldNum" sz="quarter" idx="10"/>
          </p:nvPr>
        </p:nvSpPr>
        <p:spPr/>
        <p:txBody>
          <a:bodyPr/>
          <a:lstStyle/>
          <a:p>
            <a:fld id="{AD92A212-6D3F-4045-8AF0-1E490840F34C}" type="slidenum">
              <a:rPr lang="nl-NL" smtClean="0"/>
              <a:pPr/>
              <a:t>32</a:t>
            </a:fld>
            <a:endParaRPr lang="nl-NL"/>
          </a:p>
        </p:txBody>
      </p:sp>
    </p:spTree>
    <p:extLst>
      <p:ext uri="{BB962C8B-B14F-4D97-AF65-F5344CB8AC3E}">
        <p14:creationId xmlns:p14="http://schemas.microsoft.com/office/powerpoint/2010/main" val="15200312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084BF61-42FF-7049-8E49-00E45D1D7B9F}" type="slidenum">
              <a:rPr lang="nl-NL" smtClean="0"/>
              <a:pPr/>
              <a:t>33</a:t>
            </a:fld>
            <a:endParaRPr lang="nl-NL"/>
          </a:p>
        </p:txBody>
      </p:sp>
    </p:spTree>
    <p:extLst>
      <p:ext uri="{BB962C8B-B14F-4D97-AF65-F5344CB8AC3E}">
        <p14:creationId xmlns:p14="http://schemas.microsoft.com/office/powerpoint/2010/main" val="14718321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084BF61-42FF-7049-8E49-00E45D1D7B9F}" type="slidenum">
              <a:rPr lang="nl-NL" smtClean="0"/>
              <a:pPr/>
              <a:t>34</a:t>
            </a:fld>
            <a:endParaRPr lang="nl-NL"/>
          </a:p>
        </p:txBody>
      </p:sp>
    </p:spTree>
    <p:extLst>
      <p:ext uri="{BB962C8B-B14F-4D97-AF65-F5344CB8AC3E}">
        <p14:creationId xmlns:p14="http://schemas.microsoft.com/office/powerpoint/2010/main" val="16888555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a:t>Counterframe.</a:t>
            </a:r>
          </a:p>
          <a:p>
            <a:r>
              <a:rPr lang="nl-NL"/>
              <a:t>Een lot uit de loterij,</a:t>
            </a:r>
            <a:r>
              <a:rPr lang="nl-NL" baseline="0"/>
              <a:t> geen keuze, kan iedereen overkomen, noodlot, geen individuele fout, moeilijk uit ontsnappen. </a:t>
            </a:r>
          </a:p>
          <a:p>
            <a:endParaRPr lang="nl-NL" baseline="0"/>
          </a:p>
          <a:p>
            <a:r>
              <a:rPr lang="nl-NL" baseline="0"/>
              <a:t>Fatalistisch: moeten lot in eigen handen kunnen nemen. Dit moet echter structureel gebeuren met hulp van buitenaf. </a:t>
            </a:r>
          </a:p>
          <a:p>
            <a:r>
              <a:rPr lang="nl-NL" baseline="0"/>
              <a:t>Ondersteunend want uiteindelijk hangt alles af van waar je wieg staat. </a:t>
            </a:r>
            <a:endParaRPr lang="nl-NL"/>
          </a:p>
        </p:txBody>
      </p:sp>
      <p:sp>
        <p:nvSpPr>
          <p:cNvPr id="4" name="Tijdelijke aanduiding voor dianummer 3"/>
          <p:cNvSpPr>
            <a:spLocks noGrp="1"/>
          </p:cNvSpPr>
          <p:nvPr>
            <p:ph type="sldNum" sz="quarter" idx="10"/>
          </p:nvPr>
        </p:nvSpPr>
        <p:spPr/>
        <p:txBody>
          <a:bodyPr/>
          <a:lstStyle/>
          <a:p>
            <a:fld id="{AD92A212-6D3F-4045-8AF0-1E490840F34C}" type="slidenum">
              <a:rPr lang="nl-NL" smtClean="0"/>
              <a:pPr/>
              <a:t>35</a:t>
            </a:fld>
            <a:endParaRPr lang="nl-NL"/>
          </a:p>
        </p:txBody>
      </p:sp>
    </p:spTree>
    <p:extLst>
      <p:ext uri="{BB962C8B-B14F-4D97-AF65-F5344CB8AC3E}">
        <p14:creationId xmlns:p14="http://schemas.microsoft.com/office/powerpoint/2010/main" val="8215999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b="1"/>
              <a:t>12 frames waarmee we naar armoede kijken:                                                                       			</a:t>
            </a:r>
          </a:p>
          <a:p>
            <a:pPr marL="0" marR="0" indent="0" algn="l" defTabSz="914400" rtl="0" eaLnBrk="1" fontAlgn="auto" latinLnBrk="0" hangingPunct="1">
              <a:lnSpc>
                <a:spcPct val="100000"/>
              </a:lnSpc>
              <a:spcBef>
                <a:spcPts val="0"/>
              </a:spcBef>
              <a:spcAft>
                <a:spcPts val="0"/>
              </a:spcAft>
              <a:buClrTx/>
              <a:buSzTx/>
              <a:buFontTx/>
              <a:buNone/>
              <a:tabLst/>
              <a:defRPr/>
            </a:pPr>
            <a:r>
              <a:rPr lang="nl-NL"/>
              <a:t>5 frames (frame 1, 2, 6, 9, 11): kinderarmoede als probleem                                                     			</a:t>
            </a:r>
          </a:p>
          <a:p>
            <a:pPr marL="0" marR="0" indent="0" algn="l" defTabSz="914400" rtl="0" eaLnBrk="1" fontAlgn="auto" latinLnBrk="0" hangingPunct="1">
              <a:lnSpc>
                <a:spcPct val="100000"/>
              </a:lnSpc>
              <a:spcBef>
                <a:spcPts val="0"/>
              </a:spcBef>
              <a:spcAft>
                <a:spcPts val="0"/>
              </a:spcAft>
              <a:buClrTx/>
              <a:buSzTx/>
              <a:buFontTx/>
              <a:buNone/>
              <a:tabLst/>
              <a:defRPr/>
            </a:pPr>
            <a:r>
              <a:rPr lang="nl-NL"/>
              <a:t>7 counterframes (frame 3, 4, 5, 7, 10, 12): nodigen uit om anders te kijken</a:t>
            </a:r>
          </a:p>
          <a:p>
            <a:endParaRPr lang="nl-NL"/>
          </a:p>
        </p:txBody>
      </p:sp>
      <p:sp>
        <p:nvSpPr>
          <p:cNvPr id="4" name="Tijdelijke aanduiding voor dianummer 3"/>
          <p:cNvSpPr>
            <a:spLocks noGrp="1"/>
          </p:cNvSpPr>
          <p:nvPr>
            <p:ph type="sldNum" sz="quarter" idx="10"/>
          </p:nvPr>
        </p:nvSpPr>
        <p:spPr/>
        <p:txBody>
          <a:bodyPr/>
          <a:lstStyle/>
          <a:p>
            <a:fld id="{AD92A212-6D3F-4045-8AF0-1E490840F34C}" type="slidenum">
              <a:rPr lang="nl-NL" smtClean="0"/>
              <a:pPr/>
              <a:t>36</a:t>
            </a:fld>
            <a:endParaRPr lang="nl-NL"/>
          </a:p>
        </p:txBody>
      </p:sp>
    </p:spTree>
    <p:extLst>
      <p:ext uri="{BB962C8B-B14F-4D97-AF65-F5344CB8AC3E}">
        <p14:creationId xmlns:p14="http://schemas.microsoft.com/office/powerpoint/2010/main" val="14734380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fld id="{E084BF61-42FF-7049-8E49-00E45D1D7B9F}" type="slidenum">
              <a:rPr lang="nl-NL" smtClean="0"/>
              <a:pPr/>
              <a:t>38</a:t>
            </a:fld>
            <a:endParaRPr lang="nl-NL"/>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a:t>Frame:</a:t>
            </a:r>
            <a:r>
              <a:rPr lang="nl-NL" baseline="0"/>
              <a:t> </a:t>
            </a:r>
            <a:r>
              <a:rPr lang="nl-NL"/>
              <a:t>Sociale lichaam van de maatschappij is ziek. </a:t>
            </a:r>
          </a:p>
          <a:p>
            <a:r>
              <a:rPr lang="nl-NL"/>
              <a:t>Overheid</a:t>
            </a:r>
            <a:r>
              <a:rPr lang="nl-NL" baseline="0"/>
              <a:t> moet ingrijpen. </a:t>
            </a:r>
          </a:p>
          <a:p>
            <a:r>
              <a:rPr lang="nl-NL" baseline="0"/>
              <a:t>Als samenleving kan je er weinig bijdrage aan leveren. </a:t>
            </a:r>
            <a:endParaRPr lang="nl-NL"/>
          </a:p>
        </p:txBody>
      </p:sp>
      <p:sp>
        <p:nvSpPr>
          <p:cNvPr id="4" name="Tijdelijke aanduiding voor dianummer 3"/>
          <p:cNvSpPr>
            <a:spLocks noGrp="1"/>
          </p:cNvSpPr>
          <p:nvPr>
            <p:ph type="sldNum" sz="quarter" idx="10"/>
          </p:nvPr>
        </p:nvSpPr>
        <p:spPr/>
        <p:txBody>
          <a:bodyPr/>
          <a:lstStyle/>
          <a:p>
            <a:fld id="{AD92A212-6D3F-4045-8AF0-1E490840F34C}" type="slidenum">
              <a:rPr lang="nl-NL" smtClean="0"/>
              <a:pPr/>
              <a:t>39</a:t>
            </a:fld>
            <a:endParaRPr lang="nl-NL"/>
          </a:p>
        </p:txBody>
      </p:sp>
    </p:spTree>
    <p:extLst>
      <p:ext uri="{BB962C8B-B14F-4D97-AF65-F5344CB8AC3E}">
        <p14:creationId xmlns:p14="http://schemas.microsoft.com/office/powerpoint/2010/main" val="21382501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fld id="{AD92A212-6D3F-4045-8AF0-1E490840F34C}" type="slidenum">
              <a:rPr lang="nl-NL" smtClean="0"/>
              <a:pPr/>
              <a:t>41</a:t>
            </a:fld>
            <a:endParaRPr lang="nl-NL"/>
          </a:p>
        </p:txBody>
      </p:sp>
    </p:spTree>
    <p:extLst>
      <p:ext uri="{BB962C8B-B14F-4D97-AF65-F5344CB8AC3E}">
        <p14:creationId xmlns:p14="http://schemas.microsoft.com/office/powerpoint/2010/main" val="655980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a:t>Professor Baldwin van Gorp, professor journalistiek (KUL) onderzocht honderden teksten en distilleerde 12 mogelijke brillen (of frames) waarmee we naar armoede kijken.</a:t>
            </a:r>
            <a:r>
              <a:rPr lang="nl-NL" sz="1200" baseline="0"/>
              <a:t> </a:t>
            </a:r>
            <a:r>
              <a:rPr lang="nl-NL" sz="1200"/>
              <a:t>Weg van het stigma. Hoe kunnen we anders communiceren over kinderarmoede? &gt; tonen</a:t>
            </a:r>
            <a:r>
              <a:rPr lang="nl-NL" sz="1200" baseline="0"/>
              <a:t> van onderzoek.</a:t>
            </a:r>
          </a:p>
          <a:p>
            <a:pPr marL="0" marR="0" indent="0" algn="l" defTabSz="914400" rtl="0" eaLnBrk="1" fontAlgn="auto" latinLnBrk="0" hangingPunct="1">
              <a:lnSpc>
                <a:spcPct val="100000"/>
              </a:lnSpc>
              <a:spcBef>
                <a:spcPts val="0"/>
              </a:spcBef>
              <a:spcAft>
                <a:spcPts val="0"/>
              </a:spcAft>
              <a:buClrTx/>
              <a:buSzTx/>
              <a:buFontTx/>
              <a:buNone/>
              <a:tabLst/>
              <a:defRPr/>
            </a:pPr>
            <a:endParaRPr lang="nl-NL" sz="1200" baseline="0"/>
          </a:p>
          <a:p>
            <a:pPr marL="0" marR="0" indent="0" algn="l" defTabSz="914400" rtl="0" eaLnBrk="1" fontAlgn="auto" latinLnBrk="0" hangingPunct="1">
              <a:lnSpc>
                <a:spcPct val="100000"/>
              </a:lnSpc>
              <a:spcBef>
                <a:spcPts val="0"/>
              </a:spcBef>
              <a:spcAft>
                <a:spcPts val="0"/>
              </a:spcAft>
              <a:buClrTx/>
              <a:buSzTx/>
              <a:buFontTx/>
              <a:buNone/>
              <a:tabLst/>
              <a:defRPr/>
            </a:pPr>
            <a:r>
              <a:rPr lang="nl-NL" sz="1200" baseline="0"/>
              <a:t>Bij framing sta je bewust stil bij het frame of de bril die je opzet om naar een kind in armoede te kijken. Belang van framing/onderzoek =</a:t>
            </a:r>
          </a:p>
          <a:p>
            <a:pPr marL="0" marR="0" indent="0" algn="l" defTabSz="914400" rtl="0" eaLnBrk="1" fontAlgn="auto" latinLnBrk="0" hangingPunct="1">
              <a:lnSpc>
                <a:spcPct val="100000"/>
              </a:lnSpc>
              <a:spcBef>
                <a:spcPts val="0"/>
              </a:spcBef>
              <a:spcAft>
                <a:spcPts val="0"/>
              </a:spcAft>
              <a:buClrTx/>
              <a:buSzTx/>
              <a:buFontTx/>
              <a:buNone/>
              <a:tabLst/>
              <a:defRPr/>
            </a:pPr>
            <a:r>
              <a:rPr lang="nl-NL" sz="1200" baseline="0"/>
              <a:t>Jezelf kunnen positioneren binnen volledig gamma van frames en counterframes &amp; vervolgens bewuste keuze maken.</a:t>
            </a:r>
          </a:p>
          <a:p>
            <a:pPr marL="0" marR="0" indent="0" algn="l" defTabSz="914400" rtl="0" eaLnBrk="1" fontAlgn="auto" latinLnBrk="0" hangingPunct="1">
              <a:lnSpc>
                <a:spcPct val="100000"/>
              </a:lnSpc>
              <a:spcBef>
                <a:spcPts val="0"/>
              </a:spcBef>
              <a:spcAft>
                <a:spcPts val="0"/>
              </a:spcAft>
              <a:buClrTx/>
              <a:buSzTx/>
              <a:buFontTx/>
              <a:buNone/>
              <a:tabLst/>
              <a:defRPr/>
            </a:pPr>
            <a:endParaRPr lang="nl-NL" sz="1200" baseline="0"/>
          </a:p>
          <a:p>
            <a:pPr>
              <a:defRPr/>
            </a:pPr>
            <a:r>
              <a:rPr lang="nl-NL" sz="1200" baseline="0"/>
              <a:t>Link Einstein: soms kan een probleem enkel opgelost worden door het te herformuleren, door het probleem het anders te bekijken en naar een meer duurzame oplossing toe te werken. De kwaliteit van een oplossing hangt ook af van de kwaliteit van de probleemformulering.</a:t>
            </a:r>
            <a:r>
              <a:rPr lang="nl-NL"/>
              <a:t> </a:t>
            </a:r>
            <a:endParaRPr lang="nl-NL" sz="1200" baseline="0"/>
          </a:p>
          <a:p>
            <a:pPr marL="0" marR="0" indent="0" algn="l" defTabSz="914400" rtl="0" eaLnBrk="1" fontAlgn="auto" latinLnBrk="0" hangingPunct="1">
              <a:lnSpc>
                <a:spcPct val="100000"/>
              </a:lnSpc>
              <a:spcBef>
                <a:spcPts val="0"/>
              </a:spcBef>
              <a:spcAft>
                <a:spcPts val="0"/>
              </a:spcAft>
              <a:buClrTx/>
              <a:buSzTx/>
              <a:buFontTx/>
              <a:buNone/>
              <a:tabLst/>
              <a:defRPr/>
            </a:pPr>
            <a:endParaRPr lang="nl-NL" sz="1200" baseline="0"/>
          </a:p>
          <a:p>
            <a:pPr marL="0" marR="0" lvl="2" indent="0" algn="l" defTabSz="914400" rtl="0" eaLnBrk="1" fontAlgn="auto" latinLnBrk="0" hangingPunct="1">
              <a:lnSpc>
                <a:spcPct val="100000"/>
              </a:lnSpc>
              <a:spcBef>
                <a:spcPts val="0"/>
              </a:spcBef>
              <a:spcAft>
                <a:spcPts val="0"/>
              </a:spcAft>
              <a:buClrTx/>
              <a:buSzTx/>
              <a:buFontTx/>
              <a:buNone/>
              <a:tabLst/>
              <a:defRPr/>
            </a:pPr>
            <a:r>
              <a:rPr lang="nl-BE" sz="1200" baseline="0"/>
              <a:t>Dit onderzoek levert een bijdrage aan de strijd tegen kinderarmoede door denkkaders (frames) te ontwikkelen die een maatschappelijke mobilisatie kunnen tweegbrengen, zonder de kinderen en hun ouders te benadelen. Hiervoor maakt het onderzoek gebruik van het concept framing. Framing houdt in dat men (bewust of onbewust) kiest voor een perspectief of invalshoek om naar een onderwerp te kijken. Naargelang van het geselecteerde frame zal kinderarmoede een andere betekenis krijgen, en meer of net minder als problematisch worden ervaren. </a:t>
            </a:r>
            <a:r>
              <a:rPr lang="nl-NL" baseline="0"/>
              <a:t>(voorbeeld gokken of </a:t>
            </a:r>
            <a:r>
              <a:rPr lang="nl-NL" baseline="0" err="1"/>
              <a:t>gaming</a:t>
            </a:r>
            <a:r>
              <a:rPr lang="nl-NL" baseline="0"/>
              <a:t>)</a:t>
            </a:r>
            <a:endParaRPr lang="nl-NL"/>
          </a:p>
          <a:p>
            <a:endParaRPr lang="nl-NL"/>
          </a:p>
        </p:txBody>
      </p:sp>
      <p:sp>
        <p:nvSpPr>
          <p:cNvPr id="4" name="Tijdelijke aanduiding voor dianummer 3"/>
          <p:cNvSpPr>
            <a:spLocks noGrp="1"/>
          </p:cNvSpPr>
          <p:nvPr>
            <p:ph type="sldNum" sz="quarter" idx="10"/>
          </p:nvPr>
        </p:nvSpPr>
        <p:spPr/>
        <p:txBody>
          <a:bodyPr/>
          <a:lstStyle/>
          <a:p>
            <a:fld id="{AD92A212-6D3F-4045-8AF0-1E490840F34C}" type="slidenum">
              <a:rPr lang="nl-NL" smtClean="0"/>
              <a:pPr/>
              <a:t>4</a:t>
            </a:fld>
            <a:endParaRPr lang="nl-NL"/>
          </a:p>
        </p:txBody>
      </p:sp>
    </p:spTree>
    <p:extLst>
      <p:ext uri="{BB962C8B-B14F-4D97-AF65-F5344CB8AC3E}">
        <p14:creationId xmlns:p14="http://schemas.microsoft.com/office/powerpoint/2010/main" val="11992903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b="0" i="0"/>
              <a:t>Counterframe. </a:t>
            </a:r>
          </a:p>
          <a:p>
            <a:pPr marL="0" marR="0" indent="0" algn="l" defTabSz="914400" rtl="0" eaLnBrk="1" fontAlgn="auto" latinLnBrk="0" hangingPunct="1">
              <a:lnSpc>
                <a:spcPct val="100000"/>
              </a:lnSpc>
              <a:spcBef>
                <a:spcPts val="0"/>
              </a:spcBef>
              <a:spcAft>
                <a:spcPts val="0"/>
              </a:spcAft>
              <a:buClrTx/>
              <a:buSzTx/>
              <a:buFontTx/>
              <a:buNone/>
              <a:tabLst/>
              <a:defRPr/>
            </a:pPr>
            <a:r>
              <a:rPr lang="nl-NL" b="0" i="0"/>
              <a:t>Verontwaardiging</a:t>
            </a:r>
            <a:r>
              <a:rPr lang="nl-NL" b="0" i="0" baseline="0"/>
              <a:t> is de motor van het frame. </a:t>
            </a:r>
          </a:p>
          <a:p>
            <a:pPr marL="0" marR="0" indent="0" algn="l" defTabSz="914400" rtl="0" eaLnBrk="1" fontAlgn="auto" latinLnBrk="0" hangingPunct="1">
              <a:lnSpc>
                <a:spcPct val="100000"/>
              </a:lnSpc>
              <a:spcBef>
                <a:spcPts val="0"/>
              </a:spcBef>
              <a:spcAft>
                <a:spcPts val="0"/>
              </a:spcAft>
              <a:buClrTx/>
              <a:buSzTx/>
              <a:buFontTx/>
              <a:buNone/>
              <a:tabLst/>
              <a:defRPr/>
            </a:pPr>
            <a:r>
              <a:rPr lang="nl-NL" b="0" i="0" baseline="0" err="1"/>
              <a:t>Wake-upcall</a:t>
            </a:r>
            <a:r>
              <a:rPr lang="nl-NL" b="0" i="0" baseline="0"/>
              <a:t>/weksignaal om in gang te schieten. </a:t>
            </a:r>
          </a:p>
          <a:p>
            <a:pPr marL="0" marR="0" indent="0" algn="l" defTabSz="914400" rtl="0" eaLnBrk="1" fontAlgn="auto" latinLnBrk="0" hangingPunct="1">
              <a:lnSpc>
                <a:spcPct val="100000"/>
              </a:lnSpc>
              <a:spcBef>
                <a:spcPts val="0"/>
              </a:spcBef>
              <a:spcAft>
                <a:spcPts val="0"/>
              </a:spcAft>
              <a:buClrTx/>
              <a:buSzTx/>
              <a:buFontTx/>
              <a:buNone/>
              <a:tabLst/>
              <a:defRPr/>
            </a:pPr>
            <a:r>
              <a:rPr lang="nl-NL" b="0" i="0" baseline="0"/>
              <a:t>Maatschappelijk/moreel weksignaal dat de samenleving herinnert aan de fundamentele waarden van de democratie en mensen aanzet tot solidariteit en engagement. Burgerlijke verantwoordelijkheid speelt een rol. </a:t>
            </a:r>
            <a:endParaRPr lang="nl-NL" b="0" i="0"/>
          </a:p>
          <a:p>
            <a:endParaRPr lang="nl-NL"/>
          </a:p>
        </p:txBody>
      </p:sp>
      <p:sp>
        <p:nvSpPr>
          <p:cNvPr id="4" name="Tijdelijke aanduiding voor dianummer 3"/>
          <p:cNvSpPr>
            <a:spLocks noGrp="1"/>
          </p:cNvSpPr>
          <p:nvPr>
            <p:ph type="sldNum" sz="quarter" idx="10"/>
          </p:nvPr>
        </p:nvSpPr>
        <p:spPr/>
        <p:txBody>
          <a:bodyPr/>
          <a:lstStyle/>
          <a:p>
            <a:fld id="{AD92A212-6D3F-4045-8AF0-1E490840F34C}" type="slidenum">
              <a:rPr lang="nl-NL" smtClean="0"/>
              <a:pPr/>
              <a:t>42</a:t>
            </a:fld>
            <a:endParaRPr lang="nl-NL"/>
          </a:p>
        </p:txBody>
      </p:sp>
    </p:spTree>
    <p:extLst>
      <p:ext uri="{BB962C8B-B14F-4D97-AF65-F5344CB8AC3E}">
        <p14:creationId xmlns:p14="http://schemas.microsoft.com/office/powerpoint/2010/main" val="12906147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fld id="{AD92A212-6D3F-4045-8AF0-1E490840F34C}" type="slidenum">
              <a:rPr lang="nl-NL" smtClean="0"/>
              <a:pPr/>
              <a:t>44</a:t>
            </a:fld>
            <a:endParaRPr lang="nl-NL"/>
          </a:p>
        </p:txBody>
      </p:sp>
    </p:spTree>
    <p:extLst>
      <p:ext uri="{BB962C8B-B14F-4D97-AF65-F5344CB8AC3E}">
        <p14:creationId xmlns:p14="http://schemas.microsoft.com/office/powerpoint/2010/main" val="17129444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baseline="0"/>
              <a:t>Sceptisch frame waarbij armoedebestrijding gezien wordt als je geweten sussen, uit eigenbelang, imagobuilding, profilering.</a:t>
            </a:r>
          </a:p>
          <a:p>
            <a:r>
              <a:rPr lang="nl-NL" baseline="0"/>
              <a:t>Strategische functie voor niet-armen en het bestendigen van status-quo bij armoedebestrijding. </a:t>
            </a:r>
            <a:endParaRPr lang="nl-NL"/>
          </a:p>
        </p:txBody>
      </p:sp>
      <p:sp>
        <p:nvSpPr>
          <p:cNvPr id="4" name="Tijdelijke aanduiding voor dianummer 3"/>
          <p:cNvSpPr>
            <a:spLocks noGrp="1"/>
          </p:cNvSpPr>
          <p:nvPr>
            <p:ph type="sldNum" sz="quarter" idx="10"/>
          </p:nvPr>
        </p:nvSpPr>
        <p:spPr/>
        <p:txBody>
          <a:bodyPr/>
          <a:lstStyle/>
          <a:p>
            <a:fld id="{AD92A212-6D3F-4045-8AF0-1E490840F34C}" type="slidenum">
              <a:rPr lang="nl-NL" smtClean="0"/>
              <a:pPr/>
              <a:t>45</a:t>
            </a:fld>
            <a:endParaRPr lang="nl-NL"/>
          </a:p>
        </p:txBody>
      </p:sp>
    </p:spTree>
    <p:extLst>
      <p:ext uri="{BB962C8B-B14F-4D97-AF65-F5344CB8AC3E}">
        <p14:creationId xmlns:p14="http://schemas.microsoft.com/office/powerpoint/2010/main" val="15423157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a:t>Counterframe. </a:t>
            </a:r>
          </a:p>
          <a:p>
            <a:r>
              <a:rPr lang="nl-NL"/>
              <a:t>Griekse</a:t>
            </a:r>
            <a:r>
              <a:rPr lang="nl-NL" baseline="0"/>
              <a:t> filosoof, hij leefde in een ton</a:t>
            </a:r>
          </a:p>
          <a:p>
            <a:r>
              <a:rPr lang="nl-NL" baseline="0"/>
              <a:t>Niet hebben is niet het probleem. Wel het steeds meer willen hebben is het probleem. </a:t>
            </a:r>
          </a:p>
          <a:p>
            <a:r>
              <a:rPr lang="nl-NL" baseline="0"/>
              <a:t>Onze eigen westerse manier van leven en consumeren in vraag durven stellen. </a:t>
            </a:r>
          </a:p>
          <a:p>
            <a:r>
              <a:rPr lang="nl-NL" baseline="0"/>
              <a:t>Kiezen voor meer soberheid en eenvoud. </a:t>
            </a:r>
          </a:p>
          <a:p>
            <a:endParaRPr lang="nl-NL" baseline="0"/>
          </a:p>
          <a:p>
            <a:r>
              <a:rPr lang="nl-NL" baseline="0"/>
              <a:t>&gt;&lt; </a:t>
            </a:r>
            <a:r>
              <a:rPr lang="nl-NL" baseline="0" err="1"/>
              <a:t>experten</a:t>
            </a:r>
            <a:r>
              <a:rPr lang="nl-NL" baseline="0"/>
              <a:t> en ervaringsdeskundigen: voor iemand die in armoede leeft is dit geen bewuste keuze</a:t>
            </a:r>
            <a:endParaRPr lang="nl-NL"/>
          </a:p>
        </p:txBody>
      </p:sp>
      <p:sp>
        <p:nvSpPr>
          <p:cNvPr id="4" name="Tijdelijke aanduiding voor dianummer 3"/>
          <p:cNvSpPr>
            <a:spLocks noGrp="1"/>
          </p:cNvSpPr>
          <p:nvPr>
            <p:ph type="sldNum" sz="quarter" idx="10"/>
          </p:nvPr>
        </p:nvSpPr>
        <p:spPr/>
        <p:txBody>
          <a:bodyPr/>
          <a:lstStyle/>
          <a:p>
            <a:fld id="{AD92A212-6D3F-4045-8AF0-1E490840F34C}" type="slidenum">
              <a:rPr lang="nl-NL" smtClean="0"/>
              <a:pPr/>
              <a:t>48</a:t>
            </a:fld>
            <a:endParaRPr lang="nl-NL"/>
          </a:p>
        </p:txBody>
      </p:sp>
    </p:spTree>
    <p:extLst>
      <p:ext uri="{BB962C8B-B14F-4D97-AF65-F5344CB8AC3E}">
        <p14:creationId xmlns:p14="http://schemas.microsoft.com/office/powerpoint/2010/main" val="13025948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b="1"/>
              <a:t>12 frames waarmee we naar armoede kijken:                                                                       			</a:t>
            </a:r>
          </a:p>
          <a:p>
            <a:pPr marL="0" marR="0" indent="0" algn="l" defTabSz="914400" rtl="0" eaLnBrk="1" fontAlgn="auto" latinLnBrk="0" hangingPunct="1">
              <a:lnSpc>
                <a:spcPct val="100000"/>
              </a:lnSpc>
              <a:spcBef>
                <a:spcPts val="0"/>
              </a:spcBef>
              <a:spcAft>
                <a:spcPts val="0"/>
              </a:spcAft>
              <a:buClrTx/>
              <a:buSzTx/>
              <a:buFontTx/>
              <a:buNone/>
              <a:tabLst/>
              <a:defRPr/>
            </a:pPr>
            <a:r>
              <a:rPr lang="nl-NL"/>
              <a:t>5 frames (frame 1, 2, 6, 9, 11): kinderarmoede als probleem                                                     			</a:t>
            </a:r>
          </a:p>
          <a:p>
            <a:pPr marL="0" marR="0" indent="0" algn="l" defTabSz="914400" rtl="0" eaLnBrk="1" fontAlgn="auto" latinLnBrk="0" hangingPunct="1">
              <a:lnSpc>
                <a:spcPct val="100000"/>
              </a:lnSpc>
              <a:spcBef>
                <a:spcPts val="0"/>
              </a:spcBef>
              <a:spcAft>
                <a:spcPts val="0"/>
              </a:spcAft>
              <a:buClrTx/>
              <a:buSzTx/>
              <a:buFontTx/>
              <a:buNone/>
              <a:tabLst/>
              <a:defRPr/>
            </a:pPr>
            <a:r>
              <a:rPr lang="nl-NL"/>
              <a:t>7 counterframes (frame 3, 4, 5, 7, 10, 12): nodigen uit om anders te kijken</a:t>
            </a:r>
          </a:p>
          <a:p>
            <a:endParaRPr lang="nl-NL"/>
          </a:p>
        </p:txBody>
      </p:sp>
      <p:sp>
        <p:nvSpPr>
          <p:cNvPr id="4" name="Tijdelijke aanduiding voor dianummer 3"/>
          <p:cNvSpPr>
            <a:spLocks noGrp="1"/>
          </p:cNvSpPr>
          <p:nvPr>
            <p:ph type="sldNum" sz="quarter" idx="10"/>
          </p:nvPr>
        </p:nvSpPr>
        <p:spPr/>
        <p:txBody>
          <a:bodyPr/>
          <a:lstStyle/>
          <a:p>
            <a:fld id="{AD92A212-6D3F-4045-8AF0-1E490840F34C}" type="slidenum">
              <a:rPr lang="nl-NL" smtClean="0"/>
              <a:pPr/>
              <a:t>49</a:t>
            </a:fld>
            <a:endParaRPr lang="nl-NL"/>
          </a:p>
        </p:txBody>
      </p:sp>
    </p:spTree>
    <p:extLst>
      <p:ext uri="{BB962C8B-B14F-4D97-AF65-F5344CB8AC3E}">
        <p14:creationId xmlns:p14="http://schemas.microsoft.com/office/powerpoint/2010/main" val="2324281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a:t>De</a:t>
            </a:r>
            <a:r>
              <a:rPr lang="nl-NL" baseline="0"/>
              <a:t> m</a:t>
            </a:r>
            <a:r>
              <a:rPr lang="nl-NL"/>
              <a:t>eeste frames bieden een beperkt perspectief</a:t>
            </a:r>
            <a:r>
              <a:rPr lang="nl-NL" baseline="0"/>
              <a:t> / een beperkte kijk op de werkelijkheid =&gt; combinatie van frames</a:t>
            </a:r>
          </a:p>
          <a:p>
            <a:r>
              <a:rPr lang="nl-NL" baseline="0"/>
              <a:t>Het voornaamste is dat je je blik weet te verruimen. Hoe kan je je blik verruimen? </a:t>
            </a:r>
          </a:p>
          <a:p>
            <a:r>
              <a:rPr lang="nl-NL" baseline="0"/>
              <a:t>Door je bewust te zijn van de verschillende perspectieven en daarin dan een keuze te maken. </a:t>
            </a:r>
          </a:p>
          <a:p>
            <a:r>
              <a:rPr lang="nl-NL" baseline="0"/>
              <a:t>Als je de verschillende blikken gaat combineren, krijg je een bredere kijk op de werkelijkheid en kan je ook bewustere keuzes maken. </a:t>
            </a:r>
          </a:p>
          <a:p>
            <a:endParaRPr lang="nl-NL" baseline="0"/>
          </a:p>
          <a:p>
            <a:r>
              <a:rPr lang="nl-NL" baseline="0"/>
              <a:t>Frames zijn niet zomaar positief en negatief, zijn democratischer, ze zijn een gereedschapskoffer met allerlei instrumenten die je kan inzetten in de communicatie/praktijk om je blik te verruimen. </a:t>
            </a:r>
            <a:endParaRPr lang="nl-NL"/>
          </a:p>
        </p:txBody>
      </p:sp>
      <p:sp>
        <p:nvSpPr>
          <p:cNvPr id="4" name="Tijdelijke aanduiding voor dianummer 3"/>
          <p:cNvSpPr>
            <a:spLocks noGrp="1"/>
          </p:cNvSpPr>
          <p:nvPr>
            <p:ph type="sldNum" sz="quarter" idx="10"/>
          </p:nvPr>
        </p:nvSpPr>
        <p:spPr/>
        <p:txBody>
          <a:bodyPr/>
          <a:lstStyle/>
          <a:p>
            <a:fld id="{E084BF61-42FF-7049-8E49-00E45D1D7B9F}" type="slidenum">
              <a:rPr lang="nl-NL" smtClean="0"/>
              <a:pPr/>
              <a:t>50</a:t>
            </a:fld>
            <a:endParaRPr lang="nl-NL"/>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Groepsgesprek.</a:t>
            </a:r>
          </a:p>
          <a:p>
            <a:r>
              <a:rPr lang="nl-NL" baseline="0"/>
              <a:t>Beeldvorming heeft invloed op communicatie en interacties. </a:t>
            </a:r>
            <a:endParaRPr lang="nl-NL"/>
          </a:p>
          <a:p>
            <a:endParaRPr lang="nl-NL"/>
          </a:p>
        </p:txBody>
      </p:sp>
      <p:sp>
        <p:nvSpPr>
          <p:cNvPr id="4" name="Tijdelijke aanduiding voor dianummer 3"/>
          <p:cNvSpPr>
            <a:spLocks noGrp="1"/>
          </p:cNvSpPr>
          <p:nvPr>
            <p:ph type="sldNum" sz="quarter" idx="10"/>
          </p:nvPr>
        </p:nvSpPr>
        <p:spPr/>
        <p:txBody>
          <a:bodyPr/>
          <a:lstStyle/>
          <a:p>
            <a:fld id="{E084BF61-42FF-7049-8E49-00E45D1D7B9F}" type="slidenum">
              <a:rPr lang="nl-NL" smtClean="0"/>
              <a:pPr/>
              <a:t>51</a:t>
            </a:fld>
            <a:endParaRPr lang="nl-NL"/>
          </a:p>
        </p:txBody>
      </p:sp>
    </p:spTree>
    <p:extLst>
      <p:ext uri="{BB962C8B-B14F-4D97-AF65-F5344CB8AC3E}">
        <p14:creationId xmlns:p14="http://schemas.microsoft.com/office/powerpoint/2010/main" val="278070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buFontTx/>
              <a:buNone/>
            </a:pPr>
            <a:r>
              <a:rPr lang="nl-NL" baseline="0"/>
              <a:t>Frame is problematiserend. Veel mensen verdienen de kost met het professioneel problematiseren </a:t>
            </a:r>
            <a:r>
              <a:rPr lang="nl-NL" baseline="0" err="1"/>
              <a:t>vb.</a:t>
            </a:r>
            <a:r>
              <a:rPr lang="nl-NL" baseline="0"/>
              <a:t> politici. Beeldvorming stigmatiserend. </a:t>
            </a:r>
          </a:p>
          <a:p>
            <a:pPr>
              <a:buFontTx/>
              <a:buNone/>
            </a:pPr>
            <a:r>
              <a:rPr lang="nl-NL" baseline="0"/>
              <a:t>Counterframes </a:t>
            </a:r>
            <a:r>
              <a:rPr lang="nl-NL" baseline="0" err="1"/>
              <a:t>deproblematiseren</a:t>
            </a:r>
            <a:r>
              <a:rPr lang="nl-NL" baseline="0"/>
              <a:t>. Kijken op andere manier naar de werkelijkheid. </a:t>
            </a:r>
          </a:p>
          <a:p>
            <a:endParaRPr lang="nl-NL" baseline="0"/>
          </a:p>
          <a:p>
            <a:r>
              <a:rPr lang="nl-NL" baseline="0"/>
              <a:t>Bij frames en counterframes gaat het niet om respectievelijke foute en goede visies. </a:t>
            </a:r>
          </a:p>
          <a:p>
            <a:r>
              <a:rPr lang="nl-NL" baseline="0"/>
              <a:t>Het is niet zo dat een problematiserend frame/beeld van armoede te vermijden zou zijn, iets negatiefs is, iets wat je absoluut niet mag doen. </a:t>
            </a:r>
          </a:p>
          <a:p>
            <a:pPr marL="0" marR="0" lvl="2" indent="0" algn="l" defTabSz="914400" rtl="0" eaLnBrk="1" fontAlgn="auto" latinLnBrk="0" hangingPunct="1">
              <a:lnSpc>
                <a:spcPct val="100000"/>
              </a:lnSpc>
              <a:spcBef>
                <a:spcPts val="0"/>
              </a:spcBef>
              <a:spcAft>
                <a:spcPts val="0"/>
              </a:spcAft>
              <a:buClrTx/>
              <a:buSzTx/>
              <a:buFontTx/>
              <a:buNone/>
              <a:tabLst/>
              <a:defRPr/>
            </a:pPr>
            <a:r>
              <a:rPr lang="nl-BE" sz="1200"/>
              <a:t>Counterframes ‘deproblematiseren’ of ‘ont-problematiseren’ kinderarmoede en bieden hierdoor een alternatieve kijk.</a:t>
            </a:r>
          </a:p>
          <a:p>
            <a:pPr marL="0" marR="0" lvl="2" indent="0" algn="l" defTabSz="914400" rtl="0" eaLnBrk="1" fontAlgn="auto" latinLnBrk="0" hangingPunct="1">
              <a:lnSpc>
                <a:spcPct val="100000"/>
              </a:lnSpc>
              <a:spcBef>
                <a:spcPts val="0"/>
              </a:spcBef>
              <a:spcAft>
                <a:spcPts val="0"/>
              </a:spcAft>
              <a:buClrTx/>
              <a:buSzTx/>
              <a:buFontTx/>
              <a:buNone/>
              <a:tabLst/>
              <a:defRPr/>
            </a:pPr>
            <a:r>
              <a:rPr lang="nl-BE" sz="1200"/>
              <a:t>Je moet je wel bewust zijn van hoe je het probleem precies definieert.</a:t>
            </a:r>
            <a:r>
              <a:rPr lang="nl-BE" sz="1200" baseline="0"/>
              <a:t> </a:t>
            </a:r>
            <a:endParaRPr lang="nl-BE" sz="1200"/>
          </a:p>
          <a:p>
            <a:pPr marL="0" marR="0" lvl="2" indent="0" algn="l" defTabSz="914400" rtl="0" eaLnBrk="1" fontAlgn="auto" latinLnBrk="0" hangingPunct="1">
              <a:lnSpc>
                <a:spcPct val="100000"/>
              </a:lnSpc>
              <a:spcBef>
                <a:spcPts val="0"/>
              </a:spcBef>
              <a:spcAft>
                <a:spcPts val="0"/>
              </a:spcAft>
              <a:buClrTx/>
              <a:buSzTx/>
              <a:buFontTx/>
              <a:buNone/>
              <a:tabLst/>
              <a:defRPr/>
            </a:pPr>
            <a:r>
              <a:rPr lang="nl-BE" sz="1200" baseline="0"/>
              <a:t>Waar het om gaat is dat de counterframes in combinatie met de problematiserende frames een meer genuanceerd beeld van kinderarmoede bieden.</a:t>
            </a:r>
          </a:p>
        </p:txBody>
      </p:sp>
      <p:sp>
        <p:nvSpPr>
          <p:cNvPr id="4" name="Tijdelijke aanduiding voor dianummer 3"/>
          <p:cNvSpPr>
            <a:spLocks noGrp="1"/>
          </p:cNvSpPr>
          <p:nvPr>
            <p:ph type="sldNum" sz="quarter" idx="10"/>
          </p:nvPr>
        </p:nvSpPr>
        <p:spPr/>
        <p:txBody>
          <a:bodyPr/>
          <a:lstStyle/>
          <a:p>
            <a:fld id="{AD92A212-6D3F-4045-8AF0-1E490840F34C}" type="slidenum">
              <a:rPr lang="nl-NL" smtClean="0"/>
              <a:pPr/>
              <a:t>5</a:t>
            </a:fld>
            <a:endParaRPr lang="nl-NL"/>
          </a:p>
        </p:txBody>
      </p:sp>
    </p:spTree>
    <p:extLst>
      <p:ext uri="{BB962C8B-B14F-4D97-AF65-F5344CB8AC3E}">
        <p14:creationId xmlns:p14="http://schemas.microsoft.com/office/powerpoint/2010/main" val="1030065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b="1"/>
              <a:t>12 frames waarmee we naar armoede kijken:                                                                       			</a:t>
            </a:r>
          </a:p>
          <a:p>
            <a:pPr marL="0" marR="0" indent="0" algn="l" defTabSz="914400" rtl="0" eaLnBrk="1" fontAlgn="auto" latinLnBrk="0" hangingPunct="1">
              <a:lnSpc>
                <a:spcPct val="100000"/>
              </a:lnSpc>
              <a:spcBef>
                <a:spcPts val="0"/>
              </a:spcBef>
              <a:spcAft>
                <a:spcPts val="0"/>
              </a:spcAft>
              <a:buClrTx/>
              <a:buSzTx/>
              <a:buFontTx/>
              <a:buNone/>
              <a:tabLst/>
              <a:defRPr/>
            </a:pPr>
            <a:r>
              <a:rPr lang="nl-NL"/>
              <a:t>5 frames (frame 1, 2, 6, 9, 11): kinderarmoede als probleem                                                     			</a:t>
            </a:r>
          </a:p>
          <a:p>
            <a:pPr marL="0" marR="0" indent="0" algn="l" defTabSz="914400" rtl="0" eaLnBrk="1" fontAlgn="auto" latinLnBrk="0" hangingPunct="1">
              <a:lnSpc>
                <a:spcPct val="100000"/>
              </a:lnSpc>
              <a:spcBef>
                <a:spcPts val="0"/>
              </a:spcBef>
              <a:spcAft>
                <a:spcPts val="0"/>
              </a:spcAft>
              <a:buClrTx/>
              <a:buSzTx/>
              <a:buFontTx/>
              <a:buNone/>
              <a:tabLst/>
              <a:defRPr/>
            </a:pPr>
            <a:r>
              <a:rPr lang="nl-NL"/>
              <a:t>7 counterframes (frame 3, 4, 5, 7, 10, 12): nodigen uit om anders te kijken</a:t>
            </a:r>
          </a:p>
          <a:p>
            <a:endParaRPr lang="nl-NL"/>
          </a:p>
        </p:txBody>
      </p:sp>
      <p:sp>
        <p:nvSpPr>
          <p:cNvPr id="4" name="Tijdelijke aanduiding voor dianummer 3"/>
          <p:cNvSpPr>
            <a:spLocks noGrp="1"/>
          </p:cNvSpPr>
          <p:nvPr>
            <p:ph type="sldNum" sz="quarter" idx="10"/>
          </p:nvPr>
        </p:nvSpPr>
        <p:spPr/>
        <p:txBody>
          <a:bodyPr/>
          <a:lstStyle/>
          <a:p>
            <a:fld id="{AD92A212-6D3F-4045-8AF0-1E490840F34C}" type="slidenum">
              <a:rPr lang="nl-NL" smtClean="0"/>
              <a:pPr/>
              <a:t>6</a:t>
            </a:fld>
            <a:endParaRPr lang="nl-NL"/>
          </a:p>
        </p:txBody>
      </p:sp>
    </p:spTree>
    <p:extLst>
      <p:ext uri="{BB962C8B-B14F-4D97-AF65-F5344CB8AC3E}">
        <p14:creationId xmlns:p14="http://schemas.microsoft.com/office/powerpoint/2010/main" val="1734802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sz="1200" b="1"/>
              <a:t>Jouw bril bepaalt welk probleem je ziet en wat een mogelijke oplossing is</a:t>
            </a:r>
          </a:p>
          <a:p>
            <a:r>
              <a:rPr lang="nl-NL" sz="1200" b="1"/>
              <a:t>Ontdek met welke bril jij naar kinderarmoede</a:t>
            </a:r>
            <a:r>
              <a:rPr lang="nl-NL" sz="1200" b="1" baseline="0"/>
              <a:t> kijkt en hoe je je blik kan verruimen.</a:t>
            </a:r>
          </a:p>
          <a:p>
            <a:endParaRPr lang="nl-NL" sz="1200" b="1" baseline="0"/>
          </a:p>
          <a:p>
            <a:r>
              <a:rPr lang="nl-NL" sz="1200" b="1" baseline="0"/>
              <a:t>Kies met welke van de 12 uitspraken je akkoord gaat. </a:t>
            </a:r>
          </a:p>
          <a:p>
            <a:endParaRPr lang="nl-NL" sz="1200" b="1" baseline="0"/>
          </a:p>
          <a:p>
            <a:pPr>
              <a:buFontTx/>
              <a:buNone/>
            </a:pPr>
            <a:r>
              <a:rPr lang="nl-NL"/>
              <a:t>Waar ergens situeren</a:t>
            </a:r>
            <a:r>
              <a:rPr lang="nl-NL" baseline="0"/>
              <a:t> je je eigen communicatie? </a:t>
            </a:r>
          </a:p>
          <a:p>
            <a:pPr>
              <a:buFontTx/>
              <a:buNone/>
            </a:pPr>
            <a:r>
              <a:rPr lang="nl-NL" baseline="0"/>
              <a:t>Zie je hier mogelijke alternatieven voor handen? </a:t>
            </a:r>
          </a:p>
          <a:p>
            <a:pPr>
              <a:buFontTx/>
              <a:buNone/>
            </a:pPr>
            <a:r>
              <a:rPr lang="nl-NL" baseline="0"/>
              <a:t>Niet linkse frames vermijden en deze aan rechterzijde kiezen. Het gaat om combinatie van frames. De meeste frames bieden een beperkt perspectief. </a:t>
            </a:r>
            <a:endParaRPr lang="nl-NL"/>
          </a:p>
          <a:p>
            <a:endParaRPr lang="nl-NL"/>
          </a:p>
        </p:txBody>
      </p:sp>
      <p:sp>
        <p:nvSpPr>
          <p:cNvPr id="4" name="Tijdelijke aanduiding voor dianummer 3"/>
          <p:cNvSpPr>
            <a:spLocks noGrp="1"/>
          </p:cNvSpPr>
          <p:nvPr>
            <p:ph type="sldNum" sz="quarter" idx="10"/>
          </p:nvPr>
        </p:nvSpPr>
        <p:spPr/>
        <p:txBody>
          <a:bodyPr/>
          <a:lstStyle/>
          <a:p>
            <a:fld id="{E084BF61-42FF-7049-8E49-00E45D1D7B9F}" type="slidenum">
              <a:rPr lang="nl-NL" smtClean="0"/>
              <a:pPr/>
              <a:t>7</a:t>
            </a:fld>
            <a:endParaRPr lang="nl-NL"/>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cs typeface="Calibri"/>
            </a:endParaRPr>
          </a:p>
        </p:txBody>
      </p:sp>
      <p:sp>
        <p:nvSpPr>
          <p:cNvPr id="4" name="Tijdelijke aanduiding voor dianummer 3"/>
          <p:cNvSpPr>
            <a:spLocks noGrp="1"/>
          </p:cNvSpPr>
          <p:nvPr>
            <p:ph type="sldNum" sz="quarter" idx="10"/>
          </p:nvPr>
        </p:nvSpPr>
        <p:spPr/>
        <p:txBody>
          <a:bodyPr/>
          <a:lstStyle/>
          <a:p>
            <a:fld id="{AD92A212-6D3F-4045-8AF0-1E490840F34C}" type="slidenum">
              <a:rPr lang="nl-NL" smtClean="0"/>
              <a:pPr/>
              <a:t>9</a:t>
            </a:fld>
            <a:endParaRPr lang="nl-NL"/>
          </a:p>
        </p:txBody>
      </p:sp>
    </p:spTree>
    <p:extLst>
      <p:ext uri="{BB962C8B-B14F-4D97-AF65-F5344CB8AC3E}">
        <p14:creationId xmlns:p14="http://schemas.microsoft.com/office/powerpoint/2010/main" val="1213997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a:t>Frame: kind als onschuldig slachtoffer</a:t>
            </a:r>
            <a:r>
              <a:rPr lang="nl-NL" baseline="0"/>
              <a:t>,</a:t>
            </a:r>
            <a:r>
              <a:rPr lang="nl-NL"/>
              <a:t> wekt medelijden op, de kinderen moeten we onvoorwaardelijk bijstaan,</a:t>
            </a:r>
            <a:r>
              <a:rPr lang="nl-NL" baseline="0"/>
              <a:t> helpen, beschermen. </a:t>
            </a:r>
          </a:p>
          <a:p>
            <a:pPr marL="0" marR="0" indent="0" algn="l" defTabSz="914400" rtl="0" eaLnBrk="1" fontAlgn="auto" latinLnBrk="0" hangingPunct="1">
              <a:lnSpc>
                <a:spcPct val="100000"/>
              </a:lnSpc>
              <a:spcBef>
                <a:spcPts val="0"/>
              </a:spcBef>
              <a:spcAft>
                <a:spcPts val="0"/>
              </a:spcAft>
              <a:buClrTx/>
              <a:buSzTx/>
              <a:buFontTx/>
              <a:buNone/>
              <a:tabLst/>
              <a:defRPr/>
            </a:pPr>
            <a:endParaRPr lang="nl-NL"/>
          </a:p>
          <a:p>
            <a:pPr marL="0" marR="0" indent="0" algn="l" defTabSz="914400" rtl="0" eaLnBrk="1" fontAlgn="auto" latinLnBrk="0" hangingPunct="1">
              <a:lnSpc>
                <a:spcPct val="100000"/>
              </a:lnSpc>
              <a:spcBef>
                <a:spcPts val="0"/>
              </a:spcBef>
              <a:spcAft>
                <a:spcPts val="0"/>
              </a:spcAft>
              <a:buClrTx/>
              <a:buSzTx/>
              <a:buFontTx/>
              <a:buNone/>
              <a:tabLst/>
              <a:defRPr/>
            </a:pPr>
            <a:r>
              <a:rPr lang="nl-NL"/>
              <a:t>+ Mobiliserend</a:t>
            </a:r>
            <a:r>
              <a:rPr lang="nl-NL" baseline="0"/>
              <a:t> frame: ‘call to action’ maar heel stigmatiserend, kind wordt gezien als een zwak passief hulpeloos wezen, waar is kracht/potentie van het kind? </a:t>
            </a:r>
          </a:p>
          <a:p>
            <a:r>
              <a:rPr lang="nl-NL"/>
              <a:t>- Stigmatiserend: zwakke,</a:t>
            </a:r>
            <a:r>
              <a:rPr lang="nl-NL" baseline="0"/>
              <a:t> passieve slachtoffers met een buitenstaander als held (de leerkracht, de helper, de redder), negatief frame</a:t>
            </a:r>
            <a:endParaRPr lang="nl-NL"/>
          </a:p>
        </p:txBody>
      </p:sp>
      <p:sp>
        <p:nvSpPr>
          <p:cNvPr id="4" name="Tijdelijke aanduiding voor dianummer 3"/>
          <p:cNvSpPr>
            <a:spLocks noGrp="1"/>
          </p:cNvSpPr>
          <p:nvPr>
            <p:ph type="sldNum" sz="quarter" idx="10"/>
          </p:nvPr>
        </p:nvSpPr>
        <p:spPr/>
        <p:txBody>
          <a:bodyPr/>
          <a:lstStyle/>
          <a:p>
            <a:fld id="{AD92A212-6D3F-4045-8AF0-1E490840F34C}" type="slidenum">
              <a:rPr lang="nl-NL" smtClean="0"/>
              <a:pPr/>
              <a:t>11</a:t>
            </a:fld>
            <a:endParaRPr lang="nl-NL"/>
          </a:p>
        </p:txBody>
      </p:sp>
    </p:spTree>
    <p:extLst>
      <p:ext uri="{BB962C8B-B14F-4D97-AF65-F5344CB8AC3E}">
        <p14:creationId xmlns:p14="http://schemas.microsoft.com/office/powerpoint/2010/main" val="696425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i="1"/>
              <a:t>“Kinderen die zijn opgevoed in een situatie van armoede of sociale uitsluiting zijn bijgevolg meer vatbaar voor gezondheidsproblemen. Ze lopen als volwassenen een groter risico op werkloosheid en op het hebben van laaggekwalificeerd en slecht betaald werk. Ze zullen dan ook vaker een beroep doen op de sociale zekerheid of de gezondheidszorg, en ze zullen meer gebruik maken van de openbare diensten.” (</a:t>
            </a:r>
            <a:r>
              <a:rPr lang="nl-NL" i="1" err="1"/>
              <a:t>Frazer</a:t>
            </a:r>
            <a:r>
              <a:rPr lang="nl-NL" i="1"/>
              <a:t> et al., 2010)</a:t>
            </a:r>
          </a:p>
          <a:p>
            <a:endParaRPr lang="nl-NL"/>
          </a:p>
        </p:txBody>
      </p:sp>
      <p:sp>
        <p:nvSpPr>
          <p:cNvPr id="4" name="Tijdelijke aanduiding voor dianummer 3"/>
          <p:cNvSpPr>
            <a:spLocks noGrp="1"/>
          </p:cNvSpPr>
          <p:nvPr>
            <p:ph type="sldNum" sz="quarter" idx="10"/>
          </p:nvPr>
        </p:nvSpPr>
        <p:spPr/>
        <p:txBody>
          <a:bodyPr/>
          <a:lstStyle/>
          <a:p>
            <a:fld id="{AD92A212-6D3F-4045-8AF0-1E490840F34C}" type="slidenum">
              <a:rPr lang="nl-NL" smtClean="0"/>
              <a:pPr/>
              <a:t>13</a:t>
            </a:fld>
            <a:endParaRPr lang="nl-NL"/>
          </a:p>
        </p:txBody>
      </p:sp>
    </p:spTree>
    <p:extLst>
      <p:ext uri="{BB962C8B-B14F-4D97-AF65-F5344CB8AC3E}">
        <p14:creationId xmlns:p14="http://schemas.microsoft.com/office/powerpoint/2010/main" val="12494010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2209800" y="3539930"/>
            <a:ext cx="9144000" cy="943429"/>
          </a:xfrm>
        </p:spPr>
        <p:txBody>
          <a:bodyPr anchor="b"/>
          <a:lstStyle>
            <a:lvl1pPr algn="r">
              <a:defRPr sz="6000"/>
            </a:lvl1pPr>
          </a:lstStyle>
          <a:p>
            <a:r>
              <a:rPr lang="nl-NL"/>
              <a:t>Klik om de stijl te bewerken</a:t>
            </a:r>
            <a:endParaRPr lang="nl-BE"/>
          </a:p>
        </p:txBody>
      </p:sp>
      <p:sp>
        <p:nvSpPr>
          <p:cNvPr id="3" name="Ondertitel 2"/>
          <p:cNvSpPr>
            <a:spLocks noGrp="1"/>
          </p:cNvSpPr>
          <p:nvPr>
            <p:ph type="subTitle" idx="1"/>
          </p:nvPr>
        </p:nvSpPr>
        <p:spPr>
          <a:xfrm>
            <a:off x="2209800" y="4603115"/>
            <a:ext cx="9144000" cy="1655762"/>
          </a:xfrm>
        </p:spPr>
        <p:txBody>
          <a:bodyPr/>
          <a:lstStyle>
            <a:lvl1pPr marL="0" indent="0" algn="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BE"/>
          </a:p>
        </p:txBody>
      </p:sp>
      <p:sp>
        <p:nvSpPr>
          <p:cNvPr id="4" name="Tijdelijke aanduiding voor datum 3"/>
          <p:cNvSpPr>
            <a:spLocks noGrp="1"/>
          </p:cNvSpPr>
          <p:nvPr>
            <p:ph type="dt" sz="half" idx="10"/>
          </p:nvPr>
        </p:nvSpPr>
        <p:spPr>
          <a:xfrm>
            <a:off x="1873898" y="6358553"/>
            <a:ext cx="2072951" cy="365125"/>
          </a:xfrm>
        </p:spPr>
        <p:txBody>
          <a:bodyPr/>
          <a:lstStyle/>
          <a:p>
            <a:fld id="{739104CB-400E-490F-AEC2-753F31EF3669}" type="datetimeFigureOut">
              <a:rPr lang="nl-BE" smtClean="0"/>
              <a:pPr/>
              <a:t>14/11/2019</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931A11D3-B030-4010-9990-C140BCC1A936}" type="slidenum">
              <a:rPr lang="nl-BE" smtClean="0"/>
              <a:pPr/>
              <a:t>‹#›</a:t>
            </a:fld>
            <a:endParaRPr lang="nl-BE"/>
          </a:p>
        </p:txBody>
      </p:sp>
      <p:pic>
        <p:nvPicPr>
          <p:cNvPr id="7" name="Afbeelding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2250" y="183439"/>
            <a:ext cx="6667500" cy="3228975"/>
          </a:xfrm>
          <a:prstGeom prst="rect">
            <a:avLst/>
          </a:prstGeom>
        </p:spPr>
      </p:pic>
    </p:spTree>
    <p:extLst>
      <p:ext uri="{BB962C8B-B14F-4D97-AF65-F5344CB8AC3E}">
        <p14:creationId xmlns:p14="http://schemas.microsoft.com/office/powerpoint/2010/main" val="3148009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739104CB-400E-490F-AEC2-753F31EF3669}" type="datetimeFigureOut">
              <a:rPr lang="nl-BE" smtClean="0"/>
              <a:pPr/>
              <a:t>14/11/2019</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931A11D3-B030-4010-9990-C140BCC1A936}" type="slidenum">
              <a:rPr lang="nl-BE" smtClean="0"/>
              <a:pPr/>
              <a:t>‹#›</a:t>
            </a:fld>
            <a:endParaRPr lang="nl-BE"/>
          </a:p>
        </p:txBody>
      </p:sp>
    </p:spTree>
    <p:extLst>
      <p:ext uri="{BB962C8B-B14F-4D97-AF65-F5344CB8AC3E}">
        <p14:creationId xmlns:p14="http://schemas.microsoft.com/office/powerpoint/2010/main" val="3645001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739104CB-400E-490F-AEC2-753F31EF3669}" type="datetimeFigureOut">
              <a:rPr lang="nl-BE" smtClean="0"/>
              <a:pPr/>
              <a:t>14/11/2019</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931A11D3-B030-4010-9990-C140BCC1A936}" type="slidenum">
              <a:rPr lang="nl-BE" smtClean="0"/>
              <a:pPr/>
              <a:t>‹#›</a:t>
            </a:fld>
            <a:endParaRPr lang="nl-BE"/>
          </a:p>
        </p:txBody>
      </p:sp>
    </p:spTree>
    <p:extLst>
      <p:ext uri="{BB962C8B-B14F-4D97-AF65-F5344CB8AC3E}">
        <p14:creationId xmlns:p14="http://schemas.microsoft.com/office/powerpoint/2010/main" val="3548771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739104CB-400E-490F-AEC2-753F31EF3669}" type="datetimeFigureOut">
              <a:rPr lang="nl-BE" smtClean="0"/>
              <a:pPr/>
              <a:t>14/11/2019</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931A11D3-B030-4010-9990-C140BCC1A936}" type="slidenum">
              <a:rPr lang="nl-BE" smtClean="0"/>
              <a:pPr/>
              <a:t>‹#›</a:t>
            </a:fld>
            <a:endParaRPr lang="nl-BE"/>
          </a:p>
        </p:txBody>
      </p:sp>
    </p:spTree>
    <p:extLst>
      <p:ext uri="{BB962C8B-B14F-4D97-AF65-F5344CB8AC3E}">
        <p14:creationId xmlns:p14="http://schemas.microsoft.com/office/powerpoint/2010/main" val="1756137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endParaRPr lang="nl-B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739104CB-400E-490F-AEC2-753F31EF3669}" type="datetimeFigureOut">
              <a:rPr lang="nl-BE" smtClean="0"/>
              <a:pPr/>
              <a:t>14/11/2019</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931A11D3-B030-4010-9990-C140BCC1A936}" type="slidenum">
              <a:rPr lang="nl-BE" smtClean="0"/>
              <a:pPr/>
              <a:t>‹#›</a:t>
            </a:fld>
            <a:endParaRPr lang="nl-BE"/>
          </a:p>
        </p:txBody>
      </p:sp>
    </p:spTree>
    <p:extLst>
      <p:ext uri="{BB962C8B-B14F-4D97-AF65-F5344CB8AC3E}">
        <p14:creationId xmlns:p14="http://schemas.microsoft.com/office/powerpoint/2010/main" val="3313134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838200" y="1825625"/>
            <a:ext cx="5181600" cy="3492824"/>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6172200" y="1825625"/>
            <a:ext cx="5181600" cy="3492824"/>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p:txBody>
          <a:bodyPr/>
          <a:lstStyle/>
          <a:p>
            <a:fld id="{739104CB-400E-490F-AEC2-753F31EF3669}" type="datetimeFigureOut">
              <a:rPr lang="nl-BE" smtClean="0"/>
              <a:pPr/>
              <a:t>14/11/2019</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931A11D3-B030-4010-9990-C140BCC1A936}" type="slidenum">
              <a:rPr lang="nl-BE" smtClean="0"/>
              <a:pPr/>
              <a:t>‹#›</a:t>
            </a:fld>
            <a:endParaRPr lang="nl-BE"/>
          </a:p>
        </p:txBody>
      </p:sp>
    </p:spTree>
    <p:extLst>
      <p:ext uri="{BB962C8B-B14F-4D97-AF65-F5344CB8AC3E}">
        <p14:creationId xmlns:p14="http://schemas.microsoft.com/office/powerpoint/2010/main" val="1020893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endParaRPr lang="nl-B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p>
            <a:fld id="{739104CB-400E-490F-AEC2-753F31EF3669}" type="datetimeFigureOut">
              <a:rPr lang="nl-BE" smtClean="0"/>
              <a:pPr/>
              <a:t>14/11/2019</a:t>
            </a:fld>
            <a:endParaRPr lang="nl-BE"/>
          </a:p>
        </p:txBody>
      </p:sp>
      <p:sp>
        <p:nvSpPr>
          <p:cNvPr id="8" name="Tijdelijke aanduiding voor voettekst 7"/>
          <p:cNvSpPr>
            <a:spLocks noGrp="1"/>
          </p:cNvSpPr>
          <p:nvPr>
            <p:ph type="ftr" sz="quarter" idx="11"/>
          </p:nvPr>
        </p:nvSpPr>
        <p:spPr/>
        <p:txBody>
          <a:bodyPr/>
          <a:lstStyle/>
          <a:p>
            <a:endParaRPr lang="nl-BE"/>
          </a:p>
        </p:txBody>
      </p:sp>
      <p:sp>
        <p:nvSpPr>
          <p:cNvPr id="9" name="Tijdelijke aanduiding voor dianummer 8"/>
          <p:cNvSpPr>
            <a:spLocks noGrp="1"/>
          </p:cNvSpPr>
          <p:nvPr>
            <p:ph type="sldNum" sz="quarter" idx="12"/>
          </p:nvPr>
        </p:nvSpPr>
        <p:spPr/>
        <p:txBody>
          <a:bodyPr/>
          <a:lstStyle/>
          <a:p>
            <a:fld id="{931A11D3-B030-4010-9990-C140BCC1A936}" type="slidenum">
              <a:rPr lang="nl-BE" smtClean="0"/>
              <a:pPr/>
              <a:t>‹#›</a:t>
            </a:fld>
            <a:endParaRPr lang="nl-BE"/>
          </a:p>
        </p:txBody>
      </p:sp>
    </p:spTree>
    <p:extLst>
      <p:ext uri="{BB962C8B-B14F-4D97-AF65-F5344CB8AC3E}">
        <p14:creationId xmlns:p14="http://schemas.microsoft.com/office/powerpoint/2010/main" val="2664055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fld id="{739104CB-400E-490F-AEC2-753F31EF3669}" type="datetimeFigureOut">
              <a:rPr lang="nl-BE" smtClean="0"/>
              <a:pPr/>
              <a:t>14/11/2019</a:t>
            </a:fld>
            <a:endParaRPr lang="nl-BE"/>
          </a:p>
        </p:txBody>
      </p:sp>
      <p:sp>
        <p:nvSpPr>
          <p:cNvPr id="4" name="Tijdelijke aanduiding voor voettekst 3"/>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fld id="{931A11D3-B030-4010-9990-C140BCC1A936}" type="slidenum">
              <a:rPr lang="nl-BE" smtClean="0"/>
              <a:pPr/>
              <a:t>‹#›</a:t>
            </a:fld>
            <a:endParaRPr lang="nl-BE"/>
          </a:p>
        </p:txBody>
      </p:sp>
    </p:spTree>
    <p:extLst>
      <p:ext uri="{BB962C8B-B14F-4D97-AF65-F5344CB8AC3E}">
        <p14:creationId xmlns:p14="http://schemas.microsoft.com/office/powerpoint/2010/main" val="1150109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739104CB-400E-490F-AEC2-753F31EF3669}" type="datetimeFigureOut">
              <a:rPr lang="nl-BE" smtClean="0"/>
              <a:pPr/>
              <a:t>14/11/2019</a:t>
            </a:fld>
            <a:endParaRPr lang="nl-BE"/>
          </a:p>
        </p:txBody>
      </p:sp>
      <p:sp>
        <p:nvSpPr>
          <p:cNvPr id="3" name="Tijdelijke aanduiding voor voettekst 2"/>
          <p:cNvSpPr>
            <a:spLocks noGrp="1"/>
          </p:cNvSpPr>
          <p:nvPr>
            <p:ph type="ftr" sz="quarter" idx="11"/>
          </p:nvPr>
        </p:nvSpPr>
        <p:spPr/>
        <p:txBody>
          <a:bodyPr/>
          <a:lstStyle/>
          <a:p>
            <a:endParaRPr lang="nl-BE"/>
          </a:p>
        </p:txBody>
      </p:sp>
      <p:sp>
        <p:nvSpPr>
          <p:cNvPr id="4" name="Tijdelijke aanduiding voor dianummer 3"/>
          <p:cNvSpPr>
            <a:spLocks noGrp="1"/>
          </p:cNvSpPr>
          <p:nvPr>
            <p:ph type="sldNum" sz="quarter" idx="12"/>
          </p:nvPr>
        </p:nvSpPr>
        <p:spPr/>
        <p:txBody>
          <a:bodyPr/>
          <a:lstStyle/>
          <a:p>
            <a:fld id="{931A11D3-B030-4010-9990-C140BCC1A936}" type="slidenum">
              <a:rPr lang="nl-BE" smtClean="0"/>
              <a:pPr/>
              <a:t>‹#›</a:t>
            </a:fld>
            <a:endParaRPr lang="nl-BE"/>
          </a:p>
        </p:txBody>
      </p:sp>
    </p:spTree>
    <p:extLst>
      <p:ext uri="{BB962C8B-B14F-4D97-AF65-F5344CB8AC3E}">
        <p14:creationId xmlns:p14="http://schemas.microsoft.com/office/powerpoint/2010/main" val="1383916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nl-B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739104CB-400E-490F-AEC2-753F31EF3669}" type="datetimeFigureOut">
              <a:rPr lang="nl-BE" smtClean="0"/>
              <a:pPr/>
              <a:t>14/11/2019</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931A11D3-B030-4010-9990-C140BCC1A936}" type="slidenum">
              <a:rPr lang="nl-BE" smtClean="0"/>
              <a:pPr/>
              <a:t>‹#›</a:t>
            </a:fld>
            <a:endParaRPr lang="nl-BE"/>
          </a:p>
        </p:txBody>
      </p:sp>
    </p:spTree>
    <p:extLst>
      <p:ext uri="{BB962C8B-B14F-4D97-AF65-F5344CB8AC3E}">
        <p14:creationId xmlns:p14="http://schemas.microsoft.com/office/powerpoint/2010/main" val="3458114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nl-B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739104CB-400E-490F-AEC2-753F31EF3669}" type="datetimeFigureOut">
              <a:rPr lang="nl-BE" smtClean="0"/>
              <a:pPr/>
              <a:t>14/11/2019</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931A11D3-B030-4010-9990-C140BCC1A936}" type="slidenum">
              <a:rPr lang="nl-BE" smtClean="0"/>
              <a:pPr/>
              <a:t>‹#›</a:t>
            </a:fld>
            <a:endParaRPr lang="nl-BE"/>
          </a:p>
        </p:txBody>
      </p:sp>
    </p:spTree>
    <p:extLst>
      <p:ext uri="{BB962C8B-B14F-4D97-AF65-F5344CB8AC3E}">
        <p14:creationId xmlns:p14="http://schemas.microsoft.com/office/powerpoint/2010/main" val="2803385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gi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8000"/>
            <a:lum/>
          </a:blip>
          <a:srcRect/>
          <a:stretch>
            <a:fillRect l="-8000" r="-8000"/>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838200" y="1825625"/>
            <a:ext cx="10515600" cy="3388696"/>
          </a:xfrm>
          <a:prstGeom prst="rect">
            <a:avLst/>
          </a:prstGeom>
          <a:noFill/>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1828800" y="6482443"/>
            <a:ext cx="1485900" cy="239032"/>
          </a:xfrm>
          <a:prstGeom prst="rect">
            <a:avLst/>
          </a:prstGeom>
        </p:spPr>
        <p:txBody>
          <a:bodyPr vert="horz" lIns="91440" tIns="45720" rIns="91440" bIns="45720" rtlCol="0" anchor="ctr"/>
          <a:lstStyle>
            <a:lvl1pPr algn="l">
              <a:defRPr sz="1200">
                <a:solidFill>
                  <a:schemeClr val="tx1">
                    <a:tint val="75000"/>
                  </a:schemeClr>
                </a:solidFill>
              </a:defRPr>
            </a:lvl1pPr>
          </a:lstStyle>
          <a:p>
            <a:fld id="{739104CB-400E-490F-AEC2-753F31EF3669}" type="datetimeFigureOut">
              <a:rPr lang="nl-BE" smtClean="0"/>
              <a:pPr/>
              <a:t>14/11/2019</a:t>
            </a:fld>
            <a:endParaRPr lang="nl-BE"/>
          </a:p>
        </p:txBody>
      </p:sp>
      <p:sp>
        <p:nvSpPr>
          <p:cNvPr id="5" name="Tijdelijke aanduiding voor voettekst 4"/>
          <p:cNvSpPr>
            <a:spLocks noGrp="1"/>
          </p:cNvSpPr>
          <p:nvPr>
            <p:ph type="ftr" sz="quarter" idx="3"/>
          </p:nvPr>
        </p:nvSpPr>
        <p:spPr>
          <a:xfrm>
            <a:off x="4038600" y="6459620"/>
            <a:ext cx="4114800" cy="26185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p:cNvSpPr>
            <a:spLocks noGrp="1"/>
          </p:cNvSpPr>
          <p:nvPr>
            <p:ph type="sldNum" sz="quarter" idx="4"/>
          </p:nvPr>
        </p:nvSpPr>
        <p:spPr>
          <a:xfrm>
            <a:off x="9086462" y="6453126"/>
            <a:ext cx="1358372" cy="261855"/>
          </a:xfrm>
          <a:prstGeom prst="rect">
            <a:avLst/>
          </a:prstGeom>
        </p:spPr>
        <p:txBody>
          <a:bodyPr vert="horz" lIns="91440" tIns="45720" rIns="91440" bIns="45720" rtlCol="0" anchor="ctr"/>
          <a:lstStyle>
            <a:lvl1pPr algn="r">
              <a:defRPr sz="1200">
                <a:solidFill>
                  <a:schemeClr val="tx1">
                    <a:tint val="75000"/>
                  </a:schemeClr>
                </a:solidFill>
              </a:defRPr>
            </a:lvl1pPr>
          </a:lstStyle>
          <a:p>
            <a:fld id="{931A11D3-B030-4010-9990-C140BCC1A936}" type="slidenum">
              <a:rPr lang="nl-BE" smtClean="0"/>
              <a:pPr/>
              <a:t>‹#›</a:t>
            </a:fld>
            <a:endParaRPr lang="nl-BE"/>
          </a:p>
        </p:txBody>
      </p:sp>
      <p:pic>
        <p:nvPicPr>
          <p:cNvPr id="7" name="Afbeelding 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12785" y="5568897"/>
            <a:ext cx="1291521" cy="1152578"/>
          </a:xfrm>
          <a:prstGeom prst="rect">
            <a:avLst/>
          </a:prstGeom>
        </p:spPr>
      </p:pic>
      <p:pic>
        <p:nvPicPr>
          <p:cNvPr id="8" name="Afbeelding 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186266" y="5412402"/>
            <a:ext cx="2355205" cy="960924"/>
          </a:xfrm>
          <a:prstGeom prst="rect">
            <a:avLst/>
          </a:prstGeom>
          <a:noFill/>
        </p:spPr>
      </p:pic>
      <p:pic>
        <p:nvPicPr>
          <p:cNvPr id="9" name="Afbeelding 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42112" y="5412402"/>
            <a:ext cx="2365895" cy="989132"/>
          </a:xfrm>
          <a:prstGeom prst="rect">
            <a:avLst/>
          </a:prstGeom>
        </p:spPr>
      </p:pic>
    </p:spTree>
    <p:extLst>
      <p:ext uri="{BB962C8B-B14F-4D97-AF65-F5344CB8AC3E}">
        <p14:creationId xmlns:p14="http://schemas.microsoft.com/office/powerpoint/2010/main" val="1636967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kbs-frb.be/nl/Virtual-Library/2015/318070" TargetMode="External"/><Relationship Id="rId2" Type="http://schemas.openxmlformats.org/officeDocument/2006/relationships/hyperlink" Target="http://www.kbs-frb.be" TargetMode="External"/><Relationship Id="rId1" Type="http://schemas.openxmlformats.org/officeDocument/2006/relationships/slideLayout" Target="../slideLayouts/slideLayout2.xml"/><Relationship Id="rId6" Type="http://schemas.openxmlformats.org/officeDocument/2006/relationships/hyperlink" Target="http://www.grotekansen.be/" TargetMode="External"/><Relationship Id="rId5" Type="http://schemas.openxmlformats.org/officeDocument/2006/relationships/hyperlink" Target="http://www.klasse.be" TargetMode="External"/><Relationship Id="rId4" Type="http://schemas.openxmlformats.org/officeDocument/2006/relationships/hyperlink" Target="file:///C:\Users\sofie\Downloads\PUB2015%203331%20Kinderarmoede.pdf"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youtu.be/KHi2dxSf9hw" TargetMode="External"/><Relationship Id="rId5" Type="http://schemas.openxmlformats.org/officeDocument/2006/relationships/image" Target="../media/image30.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www.youtube.com/watch?v=csOZOynHu78" TargetMode="External"/><Relationship Id="rId5" Type="http://schemas.openxmlformats.org/officeDocument/2006/relationships/hyperlink" Target="https://www.google.be/url?sa=t&amp;rct=j&amp;q=&amp;esrc=s&amp;source=video&amp;cd=1&amp;ved=0ahUKEwjA3tmcjZ_LAhXJbBoKHVAqAFAQtwIIGzAA&amp;url=https://www.youtube.com/watch?v=csOZOynHu78&amp;usg=AFQjCNFvE8QxC1SDzDp7oG2nFojRjG23pQ&amp;sig2=V3mOyxaglrpVG5Xn9jGkTA&amp;bvm=bv.115339255,d.ZWU" TargetMode="Externa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fontScale="90000"/>
          </a:bodyPr>
          <a:lstStyle/>
          <a:p>
            <a:pPr algn="ctr"/>
            <a:r>
              <a:rPr lang="nl-NL" b="1"/>
              <a:t>Beeldvorming Kinderarmoede</a:t>
            </a:r>
            <a:endParaRPr lang="nl-BE"/>
          </a:p>
        </p:txBody>
      </p:sp>
      <p:sp>
        <p:nvSpPr>
          <p:cNvPr id="3" name="Ondertitel 2"/>
          <p:cNvSpPr>
            <a:spLocks noGrp="1"/>
          </p:cNvSpPr>
          <p:nvPr>
            <p:ph type="subTitle" idx="1"/>
          </p:nvPr>
        </p:nvSpPr>
        <p:spPr>
          <a:xfrm>
            <a:off x="2126673" y="4446270"/>
            <a:ext cx="9144000" cy="2148839"/>
          </a:xfrm>
        </p:spPr>
        <p:txBody>
          <a:bodyPr/>
          <a:lstStyle/>
          <a:p>
            <a:pPr algn="ctr"/>
            <a:endParaRPr lang="nl-BE"/>
          </a:p>
        </p:txBody>
      </p:sp>
      <p:pic>
        <p:nvPicPr>
          <p:cNvPr id="6" name="Afbeelding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7044" y="0"/>
            <a:ext cx="5299296" cy="3539930"/>
          </a:xfrm>
          <a:prstGeom prst="rect">
            <a:avLst/>
          </a:prstGeom>
        </p:spPr>
      </p:pic>
      <p:pic>
        <p:nvPicPr>
          <p:cNvPr id="7" name="Afbeelding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93830" y="5495358"/>
            <a:ext cx="1369533" cy="1222198"/>
          </a:xfrm>
          <a:prstGeom prst="rect">
            <a:avLst/>
          </a:prstGeom>
        </p:spPr>
      </p:pic>
    </p:spTree>
    <p:extLst>
      <p:ext uri="{BB962C8B-B14F-4D97-AF65-F5344CB8AC3E}">
        <p14:creationId xmlns:p14="http://schemas.microsoft.com/office/powerpoint/2010/main" val="41225185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263" y="371959"/>
            <a:ext cx="5938983" cy="3350196"/>
          </a:xfrm>
          <a:prstGeom prst="rect">
            <a:avLst/>
          </a:prstGeom>
        </p:spPr>
      </p:pic>
      <p:pic>
        <p:nvPicPr>
          <p:cNvPr id="10" name="Afbeelding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1998" y="371959"/>
            <a:ext cx="5931176" cy="3389244"/>
          </a:xfrm>
          <a:prstGeom prst="rect">
            <a:avLst/>
          </a:prstGeom>
        </p:spPr>
      </p:pic>
      <p:pic>
        <p:nvPicPr>
          <p:cNvPr id="5" name="Tijdelijke aanduiding voor inhoud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952067" y="2954454"/>
            <a:ext cx="4959457" cy="3719593"/>
          </a:xfrm>
        </p:spPr>
      </p:pic>
    </p:spTree>
    <p:extLst>
      <p:ext uri="{BB962C8B-B14F-4D97-AF65-F5344CB8AC3E}">
        <p14:creationId xmlns:p14="http://schemas.microsoft.com/office/powerpoint/2010/main" val="411432145"/>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754446" y="1076401"/>
            <a:ext cx="9601196" cy="1158139"/>
          </a:xfrm>
        </p:spPr>
        <p:txBody>
          <a:bodyPr>
            <a:normAutofit/>
          </a:bodyPr>
          <a:lstStyle/>
          <a:p>
            <a:pPr algn="ctr"/>
            <a:r>
              <a:rPr lang="nl-NL" sz="2667" b="1">
                <a:solidFill>
                  <a:schemeClr val="accent1"/>
                </a:solidFill>
              </a:rPr>
              <a:t>1</a:t>
            </a:r>
            <a:r>
              <a:rPr lang="nl-NL" sz="2800" b="1" u="sng">
                <a:solidFill>
                  <a:schemeClr val="accent1"/>
                </a:solidFill>
              </a:rPr>
              <a:t>. </a:t>
            </a:r>
            <a:r>
              <a:rPr lang="nl-NL" sz="2800" b="1" u="sng"/>
              <a:t>Het onschuldige slachtoffer</a:t>
            </a:r>
            <a:br>
              <a:rPr lang="nl-NL" b="1" u="sng"/>
            </a:br>
            <a:endParaRPr lang="nl-NL" u="sng"/>
          </a:p>
        </p:txBody>
      </p:sp>
      <p:sp>
        <p:nvSpPr>
          <p:cNvPr id="3" name="Tijdelijke aanduiding voor inhoud 2"/>
          <p:cNvSpPr>
            <a:spLocks noGrp="1"/>
          </p:cNvSpPr>
          <p:nvPr>
            <p:ph idx="1"/>
          </p:nvPr>
        </p:nvSpPr>
        <p:spPr>
          <a:xfrm>
            <a:off x="754446" y="2516401"/>
            <a:ext cx="10535340" cy="3917421"/>
          </a:xfrm>
        </p:spPr>
        <p:txBody>
          <a:bodyPr/>
          <a:lstStyle/>
          <a:p>
            <a:r>
              <a:rPr lang="nl-NL"/>
              <a:t>Uit medelijden schiet je kinderen in armoede te hulp want ze zijn zelf niet in staat zich te redden. Het kind is het </a:t>
            </a:r>
            <a:r>
              <a:rPr lang="nl-NL" b="1"/>
              <a:t>onschuldige slachtoffer</a:t>
            </a:r>
            <a:r>
              <a:rPr lang="nl-NL"/>
              <a:t> en zit vast in rol van de zwakke, de afhankelijke die moet geholpen worden. </a:t>
            </a:r>
          </a:p>
          <a:p>
            <a:endParaRPr lang="nl-NL">
              <a:solidFill>
                <a:srgbClr val="0070C0"/>
              </a:solidFill>
            </a:endParaRPr>
          </a:p>
          <a:p>
            <a:r>
              <a:rPr lang="nl-NL" i="1">
                <a:solidFill>
                  <a:srgbClr val="0070C0"/>
                </a:solidFill>
              </a:rPr>
              <a:t>‘</a:t>
            </a:r>
            <a:r>
              <a:rPr lang="nl-NL" i="1">
                <a:solidFill>
                  <a:schemeClr val="tx1"/>
                </a:solidFill>
              </a:rPr>
              <a:t>Je bekijkt ’de arme’ als een hulpeloos wezen, je vergeet zijn ‘kracht’ en ‘potentie’. Lees jij ook frames 3, 4, 5 en de andere? Ze helpen je genuanceerder te kijken. </a:t>
            </a:r>
          </a:p>
          <a:p>
            <a:endParaRPr lang="nl-NL"/>
          </a:p>
        </p:txBody>
      </p:sp>
    </p:spTree>
    <p:extLst>
      <p:ext uri="{BB962C8B-B14F-4D97-AF65-F5344CB8AC3E}">
        <p14:creationId xmlns:p14="http://schemas.microsoft.com/office/powerpoint/2010/main" val="42717675"/>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marL="0" indent="0" algn="ctr">
              <a:buNone/>
            </a:pPr>
            <a:br>
              <a:rPr lang="nl-NL" sz="3600" b="1" i="1"/>
            </a:br>
            <a:r>
              <a:rPr lang="nl-NL" sz="4000" b="1" i="1"/>
              <a:t>”Sarah? Als we nu niet ingrijpen, </a:t>
            </a:r>
            <a:br>
              <a:rPr lang="nl-NL" sz="4000" b="1" i="1"/>
            </a:br>
            <a:r>
              <a:rPr lang="nl-NL" sz="4000" b="1" i="1"/>
              <a:t>komt daar later niet veel goeds van.” </a:t>
            </a:r>
            <a:br>
              <a:rPr lang="nl-NL" sz="2400" b="1"/>
            </a:br>
            <a:br>
              <a:rPr lang="nl-NL" sz="2000" b="1" i="1"/>
            </a:br>
            <a:br>
              <a:rPr lang="nl-NL" sz="2000" b="1"/>
            </a:br>
            <a:endParaRPr lang="nl-NL"/>
          </a:p>
        </p:txBody>
      </p:sp>
    </p:spTree>
    <p:extLst>
      <p:ext uri="{BB962C8B-B14F-4D97-AF65-F5344CB8AC3E}">
        <p14:creationId xmlns:p14="http://schemas.microsoft.com/office/powerpoint/2010/main" val="20338540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540209" y="438993"/>
            <a:ext cx="11146221" cy="1163786"/>
          </a:xfrm>
          <a:noFill/>
        </p:spPr>
        <p:txBody>
          <a:bodyPr>
            <a:noAutofit/>
          </a:bodyPr>
          <a:lstStyle/>
          <a:p>
            <a:br>
              <a:rPr lang="nl-NL" sz="2400" b="1" i="1"/>
            </a:br>
            <a:br>
              <a:rPr lang="nl-NL" sz="2400" b="1" i="1"/>
            </a:br>
            <a:r>
              <a:rPr lang="nl-NL" sz="2800" b="1" i="1"/>
              <a:t>”Sarah? Als we nu niet ingrijpen, </a:t>
            </a:r>
            <a:br>
              <a:rPr lang="nl-NL" sz="2800" b="1" i="1"/>
            </a:br>
            <a:r>
              <a:rPr lang="nl-NL" sz="2800" b="1" i="1"/>
              <a:t>komt daar later niet veel goeds van.”                                      </a:t>
            </a:r>
            <a:br>
              <a:rPr lang="nl-NL" sz="2400" b="1" i="1"/>
            </a:br>
            <a:br>
              <a:rPr lang="nl-NL" sz="2400" b="1"/>
            </a:br>
            <a:endParaRPr lang="nl-NL" sz="2400" b="1"/>
          </a:p>
        </p:txBody>
      </p:sp>
      <p:sp>
        <p:nvSpPr>
          <p:cNvPr id="3" name="Tijdelijke aanduiding voor inhoud 2"/>
          <p:cNvSpPr>
            <a:spLocks noGrp="1"/>
          </p:cNvSpPr>
          <p:nvPr>
            <p:ph idx="1"/>
          </p:nvPr>
        </p:nvSpPr>
        <p:spPr>
          <a:xfrm>
            <a:off x="854448" y="1974635"/>
            <a:ext cx="10517745" cy="5151379"/>
          </a:xfrm>
        </p:spPr>
        <p:txBody>
          <a:bodyPr>
            <a:normAutofit/>
          </a:bodyPr>
          <a:lstStyle/>
          <a:p>
            <a:pPr>
              <a:buNone/>
            </a:pPr>
            <a:endParaRPr lang="nl-NL" sz="2200"/>
          </a:p>
          <a:p>
            <a:pPr>
              <a:buNone/>
            </a:pPr>
            <a:r>
              <a:rPr lang="nl-NL" sz="800"/>
              <a:t>  </a:t>
            </a:r>
          </a:p>
          <a:p>
            <a:pPr>
              <a:buNone/>
            </a:pPr>
            <a:endParaRPr lang="nl-NL" sz="800"/>
          </a:p>
        </p:txBody>
      </p:sp>
      <p:sp>
        <p:nvSpPr>
          <p:cNvPr id="14" name="Rechthoek 13"/>
          <p:cNvSpPr/>
          <p:nvPr/>
        </p:nvSpPr>
        <p:spPr>
          <a:xfrm>
            <a:off x="2986007" y="5631506"/>
            <a:ext cx="9205993" cy="646331"/>
          </a:xfrm>
          <a:prstGeom prst="rect">
            <a:avLst/>
          </a:prstGeom>
        </p:spPr>
        <p:txBody>
          <a:bodyPr wrap="square">
            <a:spAutoFit/>
          </a:bodyPr>
          <a:lstStyle/>
          <a:p>
            <a:pPr algn="r"/>
            <a:r>
              <a:rPr lang="nl-NL" i="1"/>
              <a:t>“Kinderen mogen gewoon niet in armoede leven, want anders zijn ze de criminelen van morgen. </a:t>
            </a:r>
          </a:p>
          <a:p>
            <a:pPr algn="r"/>
            <a:r>
              <a:rPr lang="nl-NL" i="1"/>
              <a:t>En criminaliteit hebben we niet nodig.” (Krant van West-Vlaanderen, 21 januari 2011)</a:t>
            </a:r>
          </a:p>
        </p:txBody>
      </p:sp>
      <p:pic>
        <p:nvPicPr>
          <p:cNvPr id="16" name="Afbeelding 15" descr="vandalisme.jpg"/>
          <p:cNvPicPr>
            <a:picLocks noChangeAspect="1"/>
          </p:cNvPicPr>
          <p:nvPr/>
        </p:nvPicPr>
        <p:blipFill>
          <a:blip r:embed="rId3"/>
          <a:stretch>
            <a:fillRect/>
          </a:stretch>
        </p:blipFill>
        <p:spPr>
          <a:xfrm>
            <a:off x="0" y="1921820"/>
            <a:ext cx="4616842" cy="3462633"/>
          </a:xfrm>
          <a:prstGeom prst="rect">
            <a:avLst/>
          </a:prstGeom>
        </p:spPr>
      </p:pic>
      <p:pic>
        <p:nvPicPr>
          <p:cNvPr id="10" name="Afbeelding 9" descr="uva-personalimage.jpeg"/>
          <p:cNvPicPr>
            <a:picLocks noChangeAspect="1"/>
          </p:cNvPicPr>
          <p:nvPr/>
        </p:nvPicPr>
        <p:blipFill>
          <a:blip r:embed="rId4"/>
          <a:stretch>
            <a:fillRect/>
          </a:stretch>
        </p:blipFill>
        <p:spPr>
          <a:xfrm>
            <a:off x="4616842" y="1930738"/>
            <a:ext cx="2424649" cy="3453715"/>
          </a:xfrm>
          <a:prstGeom prst="rect">
            <a:avLst/>
          </a:prstGeom>
        </p:spPr>
      </p:pic>
      <p:pic>
        <p:nvPicPr>
          <p:cNvPr id="11" name="Afbeelding 10"/>
          <p:cNvPicPr>
            <a:picLocks noChangeAspect="1"/>
          </p:cNvPicPr>
          <p:nvPr/>
        </p:nvPicPr>
        <p:blipFill>
          <a:blip r:embed="rId5"/>
          <a:stretch>
            <a:fillRect/>
          </a:stretch>
        </p:blipFill>
        <p:spPr>
          <a:xfrm>
            <a:off x="6906039" y="1935993"/>
            <a:ext cx="5320602" cy="3434286"/>
          </a:xfrm>
          <a:prstGeom prst="rect">
            <a:avLst/>
          </a:prstGeom>
        </p:spPr>
      </p:pic>
      <p:sp>
        <p:nvSpPr>
          <p:cNvPr id="7" name="Rechthoek 6"/>
          <p:cNvSpPr/>
          <p:nvPr/>
        </p:nvSpPr>
        <p:spPr>
          <a:xfrm>
            <a:off x="854449" y="5446840"/>
            <a:ext cx="1134706" cy="369332"/>
          </a:xfrm>
          <a:prstGeom prst="rect">
            <a:avLst/>
          </a:prstGeom>
        </p:spPr>
        <p:txBody>
          <a:bodyPr wrap="square">
            <a:spAutoFit/>
          </a:bodyPr>
          <a:lstStyle/>
          <a:p>
            <a:r>
              <a:rPr lang="nl-BE">
                <a:solidFill>
                  <a:srgbClr val="0070C0"/>
                </a:solidFill>
              </a:rPr>
              <a:t>LAST</a:t>
            </a:r>
          </a:p>
        </p:txBody>
      </p:sp>
    </p:spTree>
    <p:extLst>
      <p:ext uri="{BB962C8B-B14F-4D97-AF65-F5344CB8AC3E}">
        <p14:creationId xmlns:p14="http://schemas.microsoft.com/office/powerpoint/2010/main" val="1039636839"/>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1279903" y="1093149"/>
            <a:ext cx="9601196" cy="654279"/>
          </a:xfrm>
        </p:spPr>
        <p:txBody>
          <a:bodyPr>
            <a:normAutofit/>
          </a:bodyPr>
          <a:lstStyle/>
          <a:p>
            <a:pPr marL="457200" indent="-457200" algn="ctr">
              <a:buClr>
                <a:schemeClr val="accent2"/>
              </a:buClr>
            </a:pPr>
            <a:r>
              <a:rPr lang="nl-NL" sz="2800" b="1" u="sng">
                <a:solidFill>
                  <a:schemeClr val="accent1"/>
                </a:solidFill>
              </a:rPr>
              <a:t>2. </a:t>
            </a:r>
            <a:r>
              <a:rPr lang="nl-NL" sz="2800" b="1" u="sng"/>
              <a:t>Het Blok aan het Been</a:t>
            </a:r>
            <a:endParaRPr lang="nl-NL" sz="2800" u="sng"/>
          </a:p>
        </p:txBody>
      </p:sp>
      <p:sp>
        <p:nvSpPr>
          <p:cNvPr id="3" name="Tijdelijke aanduiding voor inhoud 2"/>
          <p:cNvSpPr>
            <a:spLocks noGrp="1"/>
          </p:cNvSpPr>
          <p:nvPr>
            <p:ph idx="1"/>
          </p:nvPr>
        </p:nvSpPr>
        <p:spPr>
          <a:xfrm>
            <a:off x="1053637" y="2653763"/>
            <a:ext cx="10477500" cy="2895436"/>
          </a:xfrm>
        </p:spPr>
        <p:txBody>
          <a:bodyPr>
            <a:normAutofit fontScale="92500"/>
          </a:bodyPr>
          <a:lstStyle/>
          <a:p>
            <a:r>
              <a:rPr lang="nl-NL"/>
              <a:t>Kinderen die in armoede leven zijn tikkende tijdbommen die later meer kans hebben op een zwakke gezondheid of om werkloos te worden. Als we nu niet ingrijpen worden ze een last en kost voor de samenleving, een </a:t>
            </a:r>
            <a:r>
              <a:rPr lang="nl-NL" b="1"/>
              <a:t>blok aan het been. </a:t>
            </a:r>
          </a:p>
          <a:p>
            <a:endParaRPr lang="nl-NL" b="1"/>
          </a:p>
          <a:p>
            <a:r>
              <a:rPr lang="nl-NL" i="1"/>
              <a:t>Dit frame </a:t>
            </a:r>
            <a:r>
              <a:rPr lang="nl-NL" i="1">
                <a:solidFill>
                  <a:schemeClr val="tx1"/>
                </a:solidFill>
              </a:rPr>
              <a:t>mobiliseert wel maar speelt ook in op angstgevoelens. Lees jij ook frames 3, 4, 5 en de andere? Ze helpen je om genuanceerder te kijken. </a:t>
            </a:r>
          </a:p>
          <a:p>
            <a:endParaRPr lang="nl-NL"/>
          </a:p>
        </p:txBody>
      </p:sp>
    </p:spTree>
    <p:extLst>
      <p:ext uri="{BB962C8B-B14F-4D97-AF65-F5344CB8AC3E}">
        <p14:creationId xmlns:p14="http://schemas.microsoft.com/office/powerpoint/2010/main" val="588868001"/>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a:xfrm>
            <a:off x="838200" y="1825625"/>
            <a:ext cx="10515600" cy="4148420"/>
          </a:xfrm>
        </p:spPr>
        <p:txBody>
          <a:bodyPr>
            <a:normAutofit/>
          </a:bodyPr>
          <a:lstStyle/>
          <a:p>
            <a:pPr marL="0" indent="0" algn="ctr">
              <a:buNone/>
            </a:pPr>
            <a:r>
              <a:rPr lang="nl-NL" sz="4000" b="1" i="1"/>
              <a:t>”Het is niet omdat Sarah arm is dat ze geen talenten heeft en het later niet kan maken”</a:t>
            </a:r>
            <a:endParaRPr lang="nl-NL" sz="4000"/>
          </a:p>
        </p:txBody>
      </p:sp>
    </p:spTree>
    <p:extLst>
      <p:ext uri="{BB962C8B-B14F-4D97-AF65-F5344CB8AC3E}">
        <p14:creationId xmlns:p14="http://schemas.microsoft.com/office/powerpoint/2010/main" val="548869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617482" y="756998"/>
            <a:ext cx="10957035" cy="1676400"/>
          </a:xfrm>
          <a:noFill/>
        </p:spPr>
        <p:txBody>
          <a:bodyPr>
            <a:noAutofit/>
          </a:bodyPr>
          <a:lstStyle/>
          <a:p>
            <a:r>
              <a:rPr lang="nl-NL" sz="2800" b="1" i="1"/>
              <a:t>”Het is niet omdat Sarah arm is dat ze geen </a:t>
            </a:r>
            <a:br>
              <a:rPr lang="nl-NL" sz="2800" b="1" i="1"/>
            </a:br>
            <a:r>
              <a:rPr lang="nl-NL" sz="2800" b="1" i="1"/>
              <a:t>talenten heeft en het later niet kan maken”</a:t>
            </a:r>
            <a:br>
              <a:rPr lang="nl-NL" sz="2800"/>
            </a:br>
            <a:br>
              <a:rPr lang="nl-NL" sz="2400" b="1" i="1"/>
            </a:br>
            <a:r>
              <a:rPr lang="nl-NL" sz="800" b="1" i="1"/>
              <a:t>   </a:t>
            </a:r>
            <a:br>
              <a:rPr lang="nl-NL" sz="800" b="1" i="1"/>
            </a:br>
            <a:br>
              <a:rPr lang="nl-NL" sz="2400" b="1"/>
            </a:br>
            <a:endParaRPr lang="nl-NL" sz="2400" b="1"/>
          </a:p>
        </p:txBody>
      </p:sp>
      <p:sp>
        <p:nvSpPr>
          <p:cNvPr id="3" name="Tijdelijke aanduiding voor inhoud 2"/>
          <p:cNvSpPr>
            <a:spLocks noGrp="1"/>
          </p:cNvSpPr>
          <p:nvPr>
            <p:ph idx="1"/>
          </p:nvPr>
        </p:nvSpPr>
        <p:spPr>
          <a:xfrm>
            <a:off x="1370806" y="1941286"/>
            <a:ext cx="9602788" cy="4774823"/>
          </a:xfrm>
        </p:spPr>
        <p:txBody>
          <a:bodyPr>
            <a:normAutofit/>
          </a:bodyPr>
          <a:lstStyle/>
          <a:p>
            <a:pPr>
              <a:buNone/>
            </a:pPr>
            <a:r>
              <a:rPr lang="nl-NL" sz="2200"/>
              <a:t> 						</a:t>
            </a:r>
            <a:r>
              <a:rPr lang="nl-NL"/>
              <a:t>				</a:t>
            </a:r>
            <a:endParaRPr lang="nl-NL" sz="2000" b="1"/>
          </a:p>
          <a:p>
            <a:pPr>
              <a:buNone/>
            </a:pPr>
            <a:endParaRPr lang="nl-NL" sz="2000" b="1"/>
          </a:p>
          <a:p>
            <a:pPr>
              <a:buNone/>
            </a:pPr>
            <a:endParaRPr lang="nl-NL" sz="2200"/>
          </a:p>
        </p:txBody>
      </p:sp>
      <p:pic>
        <p:nvPicPr>
          <p:cNvPr id="7" name="Afbeelding 6"/>
          <p:cNvPicPr>
            <a:picLocks noChangeAspect="1"/>
          </p:cNvPicPr>
          <p:nvPr/>
        </p:nvPicPr>
        <p:blipFill>
          <a:blip r:embed="rId3"/>
          <a:stretch>
            <a:fillRect/>
          </a:stretch>
        </p:blipFill>
        <p:spPr>
          <a:xfrm>
            <a:off x="154646" y="2389606"/>
            <a:ext cx="3444328" cy="3444328"/>
          </a:xfrm>
          <a:prstGeom prst="rect">
            <a:avLst/>
          </a:prstGeom>
        </p:spPr>
      </p:pic>
      <p:pic>
        <p:nvPicPr>
          <p:cNvPr id="8" name="Afbeelding 7"/>
          <p:cNvPicPr>
            <a:picLocks noChangeAspect="1"/>
          </p:cNvPicPr>
          <p:nvPr/>
        </p:nvPicPr>
        <p:blipFill>
          <a:blip r:embed="rId4"/>
          <a:stretch>
            <a:fillRect/>
          </a:stretch>
        </p:blipFill>
        <p:spPr>
          <a:xfrm>
            <a:off x="3687160" y="2366865"/>
            <a:ext cx="5606814" cy="2695584"/>
          </a:xfrm>
          <a:prstGeom prst="rect">
            <a:avLst/>
          </a:prstGeom>
        </p:spPr>
      </p:pic>
      <p:pic>
        <p:nvPicPr>
          <p:cNvPr id="9" name="Afbeelding 8"/>
          <p:cNvPicPr>
            <a:picLocks noChangeAspect="1"/>
          </p:cNvPicPr>
          <p:nvPr/>
        </p:nvPicPr>
        <p:blipFill>
          <a:blip r:embed="rId5"/>
          <a:stretch>
            <a:fillRect/>
          </a:stretch>
        </p:blipFill>
        <p:spPr>
          <a:xfrm rot="680809">
            <a:off x="9124932" y="3265581"/>
            <a:ext cx="2727749" cy="3186623"/>
          </a:xfrm>
          <a:prstGeom prst="rect">
            <a:avLst/>
          </a:prstGeom>
        </p:spPr>
      </p:pic>
      <p:sp>
        <p:nvSpPr>
          <p:cNvPr id="10" name="Rechthoek 9"/>
          <p:cNvSpPr/>
          <p:nvPr/>
        </p:nvSpPr>
        <p:spPr>
          <a:xfrm>
            <a:off x="3723279" y="5183987"/>
            <a:ext cx="6096000" cy="646331"/>
          </a:xfrm>
          <a:prstGeom prst="rect">
            <a:avLst/>
          </a:prstGeom>
        </p:spPr>
        <p:txBody>
          <a:bodyPr>
            <a:spAutoFit/>
          </a:bodyPr>
          <a:lstStyle/>
          <a:p>
            <a:r>
              <a:rPr lang="nl-BE" i="1">
                <a:solidFill>
                  <a:schemeClr val="dk1"/>
                </a:solidFill>
              </a:rPr>
              <a:t>“Wij zien het kind met zijn mogelijkheden, kansen, </a:t>
            </a:r>
          </a:p>
          <a:p>
            <a:r>
              <a:rPr lang="nl-BE" i="1">
                <a:solidFill>
                  <a:schemeClr val="dk1"/>
                </a:solidFill>
              </a:rPr>
              <a:t>wensen en dromen.” (Knack, 2 oktober 2013)</a:t>
            </a:r>
          </a:p>
        </p:txBody>
      </p:sp>
      <p:sp>
        <p:nvSpPr>
          <p:cNvPr id="11" name="Rechthoek 10"/>
          <p:cNvSpPr/>
          <p:nvPr/>
        </p:nvSpPr>
        <p:spPr>
          <a:xfrm>
            <a:off x="204896" y="5951856"/>
            <a:ext cx="9007712" cy="646331"/>
          </a:xfrm>
          <a:prstGeom prst="rect">
            <a:avLst/>
          </a:prstGeom>
        </p:spPr>
        <p:txBody>
          <a:bodyPr wrap="square">
            <a:spAutoFit/>
          </a:bodyPr>
          <a:lstStyle/>
          <a:p>
            <a:r>
              <a:rPr lang="nl-BE">
                <a:solidFill>
                  <a:schemeClr val="dk1"/>
                </a:solidFill>
              </a:rPr>
              <a:t>“</a:t>
            </a:r>
            <a:r>
              <a:rPr lang="nl-BE" i="1">
                <a:solidFill>
                  <a:schemeClr val="dk1"/>
                </a:solidFill>
              </a:rPr>
              <a:t>We moeten voor de armen een </a:t>
            </a:r>
            <a:r>
              <a:rPr lang="nl-BE" b="1" i="1">
                <a:solidFill>
                  <a:schemeClr val="dk1"/>
                </a:solidFill>
              </a:rPr>
              <a:t>voedingsbodem</a:t>
            </a:r>
            <a:r>
              <a:rPr lang="nl-BE" i="1">
                <a:solidFill>
                  <a:schemeClr val="dk1"/>
                </a:solidFill>
              </a:rPr>
              <a:t> creëren die mogelijkheden biedt. </a:t>
            </a:r>
          </a:p>
          <a:p>
            <a:r>
              <a:rPr lang="nl-BE" i="1">
                <a:solidFill>
                  <a:schemeClr val="dk1"/>
                </a:solidFill>
              </a:rPr>
              <a:t>Zodra de armen hun energie en creativiteit kunnen ontketenen, verdwijnt de armoede”</a:t>
            </a:r>
          </a:p>
        </p:txBody>
      </p:sp>
    </p:spTree>
    <p:extLst>
      <p:ext uri="{BB962C8B-B14F-4D97-AF65-F5344CB8AC3E}">
        <p14:creationId xmlns:p14="http://schemas.microsoft.com/office/powerpoint/2010/main" val="772724331"/>
      </p:ext>
    </p:extLst>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1915" y="1265402"/>
            <a:ext cx="10054312" cy="5398006"/>
          </a:xfrm>
        </p:spPr>
      </p:pic>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8740" y="315825"/>
            <a:ext cx="5456284" cy="3912052"/>
          </a:xfrm>
          <a:prstGeom prst="rect">
            <a:avLst/>
          </a:prstGeom>
        </p:spPr>
      </p:pic>
      <p:sp>
        <p:nvSpPr>
          <p:cNvPr id="10" name="Rechthoek 9"/>
          <p:cNvSpPr/>
          <p:nvPr/>
        </p:nvSpPr>
        <p:spPr>
          <a:xfrm>
            <a:off x="3926013" y="803737"/>
            <a:ext cx="2390398" cy="461665"/>
          </a:xfrm>
          <a:prstGeom prst="rect">
            <a:avLst/>
          </a:prstGeom>
        </p:spPr>
        <p:txBody>
          <a:bodyPr wrap="none">
            <a:spAutoFit/>
          </a:bodyPr>
          <a:lstStyle/>
          <a:p>
            <a:pPr algn="r"/>
            <a:r>
              <a:rPr lang="nl-BE" sz="2400">
                <a:solidFill>
                  <a:srgbClr val="0070C0"/>
                </a:solidFill>
              </a:rPr>
              <a:t>Kinderen met PIT</a:t>
            </a:r>
          </a:p>
        </p:txBody>
      </p:sp>
    </p:spTree>
    <p:extLst>
      <p:ext uri="{BB962C8B-B14F-4D97-AF65-F5344CB8AC3E}">
        <p14:creationId xmlns:p14="http://schemas.microsoft.com/office/powerpoint/2010/main" val="739051916"/>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1295402" y="1219201"/>
            <a:ext cx="9601196" cy="1472596"/>
          </a:xfrm>
        </p:spPr>
        <p:txBody>
          <a:bodyPr>
            <a:normAutofit/>
          </a:bodyPr>
          <a:lstStyle/>
          <a:p>
            <a:pPr algn="ctr"/>
            <a:r>
              <a:rPr lang="nl-NL" sz="2800"/>
              <a:t>	</a:t>
            </a:r>
            <a:r>
              <a:rPr lang="nl-NL" sz="2800" b="1">
                <a:solidFill>
                  <a:schemeClr val="accent1"/>
                </a:solidFill>
              </a:rPr>
              <a:t>3. </a:t>
            </a:r>
            <a:r>
              <a:rPr lang="nl-NL" sz="2800" b="1" u="sng"/>
              <a:t>De Kiem</a:t>
            </a:r>
            <a:endParaRPr lang="nl-NL" sz="2800" u="sng"/>
          </a:p>
        </p:txBody>
      </p:sp>
      <p:sp>
        <p:nvSpPr>
          <p:cNvPr id="3" name="Tijdelijke aanduiding voor inhoud 2"/>
          <p:cNvSpPr>
            <a:spLocks noGrp="1"/>
          </p:cNvSpPr>
          <p:nvPr>
            <p:ph idx="1"/>
          </p:nvPr>
        </p:nvSpPr>
        <p:spPr>
          <a:xfrm>
            <a:off x="845137" y="3000083"/>
            <a:ext cx="10704286" cy="3261873"/>
          </a:xfrm>
        </p:spPr>
        <p:txBody>
          <a:bodyPr>
            <a:normAutofit lnSpcReduction="10000"/>
          </a:bodyPr>
          <a:lstStyle/>
          <a:p>
            <a:r>
              <a:rPr lang="nl-NL"/>
              <a:t>Jij vindt armoede geen eigenschap van het kind maar van zijn omgeving. Ook een kind in armoede zit boordevol pit. Het kind is een </a:t>
            </a:r>
            <a:r>
              <a:rPr lang="nl-NL" b="1"/>
              <a:t>sterke kiem. </a:t>
            </a:r>
            <a:r>
              <a:rPr lang="nl-NL"/>
              <a:t>Als we werken aan de voedingsbodem groeit het uit tot een sterke boom of mooie bloem.</a:t>
            </a:r>
          </a:p>
          <a:p>
            <a:endParaRPr lang="nl-NL"/>
          </a:p>
          <a:p>
            <a:r>
              <a:rPr lang="nl-NL" i="1"/>
              <a:t>Positieve, toekomstgerichte frame. Het loont om te investeren in de strijd tegen armoede. Lees jij ook de andere frames? Ze helpen je om nog genuanceerder te kijken. </a:t>
            </a:r>
          </a:p>
        </p:txBody>
      </p:sp>
    </p:spTree>
    <p:extLst>
      <p:ext uri="{BB962C8B-B14F-4D97-AF65-F5344CB8AC3E}">
        <p14:creationId xmlns:p14="http://schemas.microsoft.com/office/powerpoint/2010/main" val="200137964"/>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graphicFrame>
        <p:nvGraphicFramePr>
          <p:cNvPr id="4" name="Tijdelijke aanduiding voor inhoud 3"/>
          <p:cNvGraphicFramePr>
            <a:graphicFrameLocks noGrp="1"/>
          </p:cNvGraphicFramePr>
          <p:nvPr>
            <p:ph idx="1"/>
          </p:nvPr>
        </p:nvGraphicFramePr>
        <p:xfrm>
          <a:off x="0" y="-1"/>
          <a:ext cx="12192000" cy="6940907"/>
        </p:xfrm>
        <a:graphic>
          <a:graphicData uri="http://schemas.openxmlformats.org/drawingml/2006/table">
            <a:tbl>
              <a:tblPr firstRow="1" bandRow="1">
                <a:tableStyleId>{5C22544A-7EE6-4342-B048-85BDC9FD1C3A}</a:tableStyleId>
              </a:tblPr>
              <a:tblGrid>
                <a:gridCol w="1363461">
                  <a:extLst>
                    <a:ext uri="{9D8B030D-6E8A-4147-A177-3AD203B41FA5}">
                      <a16:colId xmlns:a16="http://schemas.microsoft.com/office/drawing/2014/main" val="20000"/>
                    </a:ext>
                  </a:extLst>
                </a:gridCol>
                <a:gridCol w="5295518">
                  <a:extLst>
                    <a:ext uri="{9D8B030D-6E8A-4147-A177-3AD203B41FA5}">
                      <a16:colId xmlns:a16="http://schemas.microsoft.com/office/drawing/2014/main" val="20001"/>
                    </a:ext>
                  </a:extLst>
                </a:gridCol>
                <a:gridCol w="5533021">
                  <a:extLst>
                    <a:ext uri="{9D8B030D-6E8A-4147-A177-3AD203B41FA5}">
                      <a16:colId xmlns:a16="http://schemas.microsoft.com/office/drawing/2014/main" val="20002"/>
                    </a:ext>
                  </a:extLst>
                </a:gridCol>
              </a:tblGrid>
              <a:tr h="469300">
                <a:tc>
                  <a:txBody>
                    <a:bodyPr/>
                    <a:lstStyle/>
                    <a:p>
                      <a:r>
                        <a:rPr lang="nl-BE" b="1" i="0" noProof="0"/>
                        <a:t>Niveaus</a:t>
                      </a:r>
                    </a:p>
                  </a:txBody>
                  <a:tcPr>
                    <a:solidFill>
                      <a:srgbClr val="036E8A"/>
                    </a:solidFill>
                  </a:tcPr>
                </a:tc>
                <a:tc>
                  <a:txBody>
                    <a:bodyPr/>
                    <a:lstStyle/>
                    <a:p>
                      <a:r>
                        <a:rPr lang="nl-BE" b="1" i="0" noProof="0"/>
                        <a:t>Problematiserende</a:t>
                      </a:r>
                      <a:r>
                        <a:rPr lang="nl-BE" b="1" i="0" baseline="0" noProof="0"/>
                        <a:t> Frames</a:t>
                      </a:r>
                      <a:endParaRPr lang="nl-BE" b="1" i="0" noProof="0"/>
                    </a:p>
                  </a:txBody>
                  <a:tcPr>
                    <a:solidFill>
                      <a:srgbClr val="036E8A"/>
                    </a:solidFill>
                  </a:tcPr>
                </a:tc>
                <a:tc>
                  <a:txBody>
                    <a:bodyPr/>
                    <a:lstStyle/>
                    <a:p>
                      <a:r>
                        <a:rPr lang="nl-BE" b="1" i="0" noProof="0" err="1"/>
                        <a:t>Deproblematiserende</a:t>
                      </a:r>
                      <a:r>
                        <a:rPr lang="nl-BE" b="1" i="0" baseline="0" noProof="0"/>
                        <a:t> Counterframes</a:t>
                      </a:r>
                      <a:endParaRPr lang="nl-BE" b="1" i="0" noProof="0"/>
                    </a:p>
                  </a:txBody>
                  <a:tcPr>
                    <a:solidFill>
                      <a:srgbClr val="036E8A"/>
                    </a:solidFill>
                  </a:tcPr>
                </a:tc>
                <a:extLst>
                  <a:ext uri="{0D108BD9-81ED-4DB2-BD59-A6C34878D82A}">
                    <a16:rowId xmlns:a16="http://schemas.microsoft.com/office/drawing/2014/main" val="10000"/>
                  </a:ext>
                </a:extLst>
              </a:tr>
              <a:tr h="376205">
                <a:tc gridSpan="3">
                  <a:txBody>
                    <a:bodyPr/>
                    <a:lstStyle/>
                    <a:p>
                      <a:r>
                        <a:rPr lang="nl-BE" b="1" noProof="0"/>
                        <a:t>Focus op het Kind in Armoede</a:t>
                      </a:r>
                    </a:p>
                  </a:txBody>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10001"/>
                  </a:ext>
                </a:extLst>
              </a:tr>
              <a:tr h="2451963">
                <a:tc>
                  <a:txBody>
                    <a:bodyPr/>
                    <a:lstStyle/>
                    <a:p>
                      <a:endParaRPr lang="nl-BE" noProof="0"/>
                    </a:p>
                  </a:txBody>
                  <a:tcPr/>
                </a:tc>
                <a:tc>
                  <a:txBody>
                    <a:bodyPr/>
                    <a:lstStyle/>
                    <a:p>
                      <a:pPr marL="342900" indent="-342900" algn="l">
                        <a:buFont typeface="+mj-lt"/>
                        <a:buAutoNum type="arabicPeriod"/>
                      </a:pPr>
                      <a:r>
                        <a:rPr lang="nl-BE" baseline="0" noProof="0"/>
                        <a:t>Het onschuldige slachtoffer</a:t>
                      </a:r>
                    </a:p>
                    <a:p>
                      <a:pPr marL="342900" indent="-342900" algn="l">
                        <a:buFont typeface="+mj-lt"/>
                        <a:buAutoNum type="arabicPeriod"/>
                      </a:pPr>
                      <a:endParaRPr lang="nl-BE" baseline="0" noProof="0"/>
                    </a:p>
                    <a:p>
                      <a:pPr marL="342900" indent="-342900" algn="l">
                        <a:buFont typeface="+mj-lt"/>
                        <a:buAutoNum type="arabicPeriod"/>
                      </a:pPr>
                      <a:endParaRPr lang="nl-BE" baseline="0" noProof="0"/>
                    </a:p>
                    <a:p>
                      <a:pPr marL="342900" indent="-342900" algn="l">
                        <a:buFont typeface="+mj-lt"/>
                        <a:buAutoNum type="arabicPeriod"/>
                      </a:pPr>
                      <a:endParaRPr lang="nl-BE" baseline="0" noProof="0"/>
                    </a:p>
                    <a:p>
                      <a:pPr marL="342900" indent="-342900" algn="l">
                        <a:buFont typeface="+mj-lt"/>
                        <a:buNone/>
                      </a:pPr>
                      <a:r>
                        <a:rPr lang="nl-BE" baseline="0" noProof="0"/>
                        <a:t>2. Het Blok aan het Been</a:t>
                      </a:r>
                      <a:endParaRPr lang="nl-BE" noProof="0"/>
                    </a:p>
                  </a:txBody>
                  <a:tcPr anchor="ctr"/>
                </a:tc>
                <a:tc>
                  <a:txBody>
                    <a:bodyPr/>
                    <a:lstStyle/>
                    <a:p>
                      <a:r>
                        <a:rPr lang="nl-BE" noProof="0"/>
                        <a:t>  3. De Kiem</a:t>
                      </a:r>
                    </a:p>
                    <a:p>
                      <a:endParaRPr lang="nl-BE" noProof="0"/>
                    </a:p>
                    <a:p>
                      <a:endParaRPr lang="nl-BE" noProof="0"/>
                    </a:p>
                    <a:p>
                      <a:r>
                        <a:rPr lang="nl-BE" noProof="0"/>
                        <a:t>  4. Samen staan we sterk</a:t>
                      </a:r>
                    </a:p>
                    <a:p>
                      <a:endParaRPr lang="nl-BE" noProof="0"/>
                    </a:p>
                    <a:p>
                      <a:endParaRPr lang="nl-BE" noProof="0"/>
                    </a:p>
                    <a:p>
                      <a:r>
                        <a:rPr lang="nl-BE" noProof="0"/>
                        <a:t>  5. De Harde Leerschool</a:t>
                      </a:r>
                    </a:p>
                  </a:txBody>
                  <a:tcPr/>
                </a:tc>
                <a:extLst>
                  <a:ext uri="{0D108BD9-81ED-4DB2-BD59-A6C34878D82A}">
                    <a16:rowId xmlns:a16="http://schemas.microsoft.com/office/drawing/2014/main" val="10002"/>
                  </a:ext>
                </a:extLst>
              </a:tr>
              <a:tr h="376205">
                <a:tc gridSpan="3">
                  <a:txBody>
                    <a:bodyPr/>
                    <a:lstStyle/>
                    <a:p>
                      <a:r>
                        <a:rPr lang="nl-BE" b="1" noProof="0"/>
                        <a:t>Focus op de Ouder in Armoede</a:t>
                      </a:r>
                    </a:p>
                  </a:txBody>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10003"/>
                  </a:ext>
                </a:extLst>
              </a:tr>
              <a:tr h="1342343">
                <a:tc>
                  <a:txBody>
                    <a:bodyPr/>
                    <a:lstStyle/>
                    <a:p>
                      <a:endParaRPr lang="nl-BE" noProof="0"/>
                    </a:p>
                  </a:txBody>
                  <a:tcPr/>
                </a:tc>
                <a:tc>
                  <a:txBody>
                    <a:bodyPr/>
                    <a:lstStyle/>
                    <a:p>
                      <a:r>
                        <a:rPr lang="nl-BE" noProof="0"/>
                        <a:t>6. De Slechte Ouder</a:t>
                      </a:r>
                    </a:p>
                  </a:txBody>
                  <a:tcPr anchor="ctr"/>
                </a:tc>
                <a:tc>
                  <a:txBody>
                    <a:bodyPr/>
                    <a:lstStyle/>
                    <a:p>
                      <a:r>
                        <a:rPr lang="nl-BE" noProof="0"/>
                        <a:t>  7. De goede ouder</a:t>
                      </a:r>
                    </a:p>
                    <a:p>
                      <a:endParaRPr lang="nl-BE" noProof="0"/>
                    </a:p>
                    <a:p>
                      <a:endParaRPr lang="nl-BE" noProof="0"/>
                    </a:p>
                    <a:p>
                      <a:r>
                        <a:rPr lang="nl-BE" noProof="0"/>
                        <a:t>  8. Het lot</a:t>
                      </a:r>
                    </a:p>
                  </a:txBody>
                  <a:tcPr/>
                </a:tc>
                <a:extLst>
                  <a:ext uri="{0D108BD9-81ED-4DB2-BD59-A6C34878D82A}">
                    <a16:rowId xmlns:a16="http://schemas.microsoft.com/office/drawing/2014/main" val="10004"/>
                  </a:ext>
                </a:extLst>
              </a:tr>
              <a:tr h="376205">
                <a:tc gridSpan="3">
                  <a:txBody>
                    <a:bodyPr/>
                    <a:lstStyle/>
                    <a:p>
                      <a:r>
                        <a:rPr lang="nl-BE" b="1" noProof="0"/>
                        <a:t>Focus op het Fenomeen Armoede</a:t>
                      </a:r>
                    </a:p>
                  </a:txBody>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10005"/>
                  </a:ext>
                </a:extLst>
              </a:tr>
              <a:tr h="1548686">
                <a:tc>
                  <a:txBody>
                    <a:bodyPr/>
                    <a:lstStyle/>
                    <a:p>
                      <a:endParaRPr lang="nl-BE" noProof="0"/>
                    </a:p>
                    <a:p>
                      <a:endParaRPr lang="nl-BE" noProof="0"/>
                    </a:p>
                    <a:p>
                      <a:endParaRPr lang="nl-BE" noProof="0"/>
                    </a:p>
                    <a:p>
                      <a:endParaRPr lang="nl-BE" noProof="0"/>
                    </a:p>
                    <a:p>
                      <a:endParaRPr lang="nl-BE" noProof="0"/>
                    </a:p>
                  </a:txBody>
                  <a:tcPr/>
                </a:tc>
                <a:tc>
                  <a:txBody>
                    <a:bodyPr/>
                    <a:lstStyle/>
                    <a:p>
                      <a:r>
                        <a:rPr lang="nl-BE" noProof="0"/>
                        <a:t>  9. De Koorts</a:t>
                      </a:r>
                    </a:p>
                    <a:p>
                      <a:endParaRPr lang="nl-BE" noProof="0"/>
                    </a:p>
                    <a:p>
                      <a:endParaRPr lang="nl-BE" noProof="0"/>
                    </a:p>
                    <a:p>
                      <a:r>
                        <a:rPr lang="nl-BE" noProof="0"/>
                        <a:t>11. Ons geweten sussen</a:t>
                      </a:r>
                    </a:p>
                  </a:txBody>
                  <a:tcPr/>
                </a:tc>
                <a:tc>
                  <a:txBody>
                    <a:bodyPr/>
                    <a:lstStyle/>
                    <a:p>
                      <a:r>
                        <a:rPr lang="nl-BE" noProof="0"/>
                        <a:t>10. </a:t>
                      </a:r>
                      <a:r>
                        <a:rPr lang="nl-BE" sz="1800" b="0" i="0" kern="1200">
                          <a:solidFill>
                            <a:schemeClr val="dk1"/>
                          </a:solidFill>
                          <a:effectLst/>
                          <a:latin typeface="+mn-lt"/>
                          <a:ea typeface="+mn-ea"/>
                          <a:cs typeface="+mn-cs"/>
                        </a:rPr>
                        <a:t>een wake-</a:t>
                      </a:r>
                      <a:r>
                        <a:rPr lang="nl-BE" sz="1800" b="0" i="0" kern="1200" err="1">
                          <a:solidFill>
                            <a:schemeClr val="dk1"/>
                          </a:solidFill>
                          <a:effectLst/>
                          <a:latin typeface="+mn-lt"/>
                          <a:ea typeface="+mn-ea"/>
                          <a:cs typeface="+mn-cs"/>
                        </a:rPr>
                        <a:t>upcall</a:t>
                      </a:r>
                      <a:endParaRPr lang="nl-BE" sz="1800" b="0" i="0" kern="1200">
                        <a:solidFill>
                          <a:schemeClr val="dk1"/>
                        </a:solidFill>
                        <a:effectLst/>
                        <a:latin typeface="+mn-lt"/>
                        <a:ea typeface="+mn-ea"/>
                        <a:cs typeface="+mn-cs"/>
                      </a:endParaRPr>
                    </a:p>
                    <a:p>
                      <a:endParaRPr lang="nl-BE" b="0" noProof="0"/>
                    </a:p>
                    <a:p>
                      <a:endParaRPr lang="nl-BE" noProof="0"/>
                    </a:p>
                    <a:p>
                      <a:r>
                        <a:rPr lang="nl-BE" noProof="0"/>
                        <a:t>12. Ons consumptiepatroon in vraag</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1763141"/>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293298" y="720265"/>
            <a:ext cx="11731925" cy="5417470"/>
          </a:xfrm>
        </p:spPr>
        <p:txBody>
          <a:bodyPr>
            <a:normAutofit fontScale="92500"/>
          </a:bodyPr>
          <a:lstStyle/>
          <a:p>
            <a:pPr>
              <a:buNone/>
            </a:pPr>
            <a:r>
              <a:rPr lang="nl-NL" b="1"/>
              <a:t>Weg van het stigma. Hoe kunnen we anders communiceren over kinderarmoede?</a:t>
            </a:r>
          </a:p>
          <a:p>
            <a:pPr>
              <a:buNone/>
            </a:pPr>
            <a:r>
              <a:rPr lang="nl-NL">
                <a:hlinkClick r:id="rId2"/>
              </a:rPr>
              <a:t>www.kbs-frb.be</a:t>
            </a:r>
            <a:r>
              <a:rPr lang="nl-NL"/>
              <a:t> : </a:t>
            </a:r>
          </a:p>
          <a:p>
            <a:pPr>
              <a:buNone/>
            </a:pPr>
            <a:r>
              <a:rPr lang="nl-NL"/>
              <a:t>	</a:t>
            </a:r>
            <a:r>
              <a:rPr lang="nl-BE">
                <a:hlinkClick r:id="rId3"/>
              </a:rPr>
              <a:t>https://www.kbs-frb.be/nl/Virtual-Library/2015/318070</a:t>
            </a:r>
            <a:endParaRPr lang="nl-BE"/>
          </a:p>
          <a:p>
            <a:pPr>
              <a:buNone/>
            </a:pPr>
            <a:r>
              <a:rPr lang="nl-NL"/>
              <a:t>	</a:t>
            </a:r>
            <a:r>
              <a:rPr lang="nl-BE">
                <a:hlinkClick r:id="rId4"/>
              </a:rPr>
              <a:t>file:///C:/Users/sofie/Downloads/PUB2015%203331%20Kinderarmoede.pdf</a:t>
            </a:r>
            <a:endParaRPr lang="nl-NL"/>
          </a:p>
          <a:p>
            <a:pPr>
              <a:buNone/>
            </a:pPr>
            <a:endParaRPr lang="nl-NL">
              <a:hlinkClick r:id="rId5"/>
            </a:endParaRPr>
          </a:p>
          <a:p>
            <a:pPr>
              <a:buNone/>
            </a:pPr>
            <a:r>
              <a:rPr lang="nl-NL" b="1"/>
              <a:t>Thema </a:t>
            </a:r>
            <a:r>
              <a:rPr lang="nl-NL" b="1" err="1"/>
              <a:t>kansarmoede</a:t>
            </a:r>
            <a:r>
              <a:rPr lang="nl-NL" b="1"/>
              <a:t>/kinderarmoede:</a:t>
            </a:r>
          </a:p>
          <a:p>
            <a:pPr>
              <a:buNone/>
            </a:pPr>
            <a:r>
              <a:rPr lang="nl-NL">
                <a:hlinkClick r:id="rId5"/>
              </a:rPr>
              <a:t>www.klasse.be</a:t>
            </a:r>
            <a:r>
              <a:rPr lang="nl-NL"/>
              <a:t> : 12 kijkkaartjes rond armoede, interactieve tool </a:t>
            </a:r>
          </a:p>
          <a:p>
            <a:pPr>
              <a:buNone/>
            </a:pPr>
            <a:endParaRPr lang="nl-NL"/>
          </a:p>
          <a:p>
            <a:pPr>
              <a:buNone/>
            </a:pPr>
            <a:r>
              <a:rPr lang="nl-NL" b="1"/>
              <a:t>Project ‘Kleine Kinderen Grote Kansen’:</a:t>
            </a:r>
          </a:p>
          <a:p>
            <a:pPr>
              <a:buNone/>
            </a:pPr>
            <a:r>
              <a:rPr lang="nl-NL">
                <a:hlinkClick r:id="rId6"/>
              </a:rPr>
              <a:t>www.grotekansen.be</a:t>
            </a:r>
            <a:r>
              <a:rPr lang="nl-NL"/>
              <a:t> </a:t>
            </a:r>
          </a:p>
          <a:p>
            <a:pPr>
              <a:buNone/>
            </a:pPr>
            <a:r>
              <a:rPr lang="nl-NL"/>
              <a:t>Facebookpagina Kleine Kinderen Grote Kansen &amp; Facebookgroep  Grote Kansen</a:t>
            </a:r>
          </a:p>
          <a:p>
            <a:pPr>
              <a:buNone/>
            </a:pPr>
            <a:endParaRPr lang="nl-NL"/>
          </a:p>
          <a:p>
            <a:pPr>
              <a:buNone/>
            </a:pPr>
            <a:endParaRPr lang="nl-NL"/>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a:xfrm>
            <a:off x="-1" y="1825625"/>
            <a:ext cx="12044855" cy="3388696"/>
          </a:xfrm>
        </p:spPr>
        <p:txBody>
          <a:bodyPr>
            <a:normAutofit/>
          </a:bodyPr>
          <a:lstStyle/>
          <a:p>
            <a:pPr marL="0" indent="0" algn="ctr">
              <a:buNone/>
            </a:pPr>
            <a:r>
              <a:rPr lang="nl-NL" sz="4000" b="1" i="1"/>
              <a:t> ”Laat ons even met haar ouders bekijken hoe we samen vooruit kunnen.”</a:t>
            </a:r>
            <a:endParaRPr lang="nl-NL" b="1"/>
          </a:p>
          <a:p>
            <a:pPr marL="0" indent="0" algn="ctr">
              <a:buNone/>
            </a:pPr>
            <a:br>
              <a:rPr lang="nl-NL" sz="4000" b="1" i="1"/>
            </a:br>
            <a:br>
              <a:rPr lang="nl-NL" sz="4000" b="1" i="1"/>
            </a:br>
            <a:endParaRPr lang="nl-NL" sz="4000"/>
          </a:p>
        </p:txBody>
      </p:sp>
    </p:spTree>
    <p:extLst>
      <p:ext uri="{BB962C8B-B14F-4D97-AF65-F5344CB8AC3E}">
        <p14:creationId xmlns:p14="http://schemas.microsoft.com/office/powerpoint/2010/main" val="9010117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169058" y="1514490"/>
            <a:ext cx="10925503" cy="463535"/>
          </a:xfrm>
          <a:noFill/>
        </p:spPr>
        <p:txBody>
          <a:bodyPr>
            <a:noAutofit/>
          </a:bodyPr>
          <a:lstStyle/>
          <a:p>
            <a:r>
              <a:rPr lang="nl-NL" sz="2800" b="1" i="1"/>
              <a:t>”Laat ons even met haar ouders bekijken </a:t>
            </a:r>
            <a:br>
              <a:rPr lang="nl-NL" sz="2800" b="1" i="1"/>
            </a:br>
            <a:r>
              <a:rPr lang="nl-NL" sz="2800" b="1" i="1"/>
              <a:t>hoe we samen vooruit kunnen.”</a:t>
            </a:r>
            <a:br>
              <a:rPr lang="nl-NL" sz="2800" b="1"/>
            </a:br>
            <a:br>
              <a:rPr lang="nl-NL" sz="2800" b="1" i="1"/>
            </a:br>
            <a:br>
              <a:rPr lang="nl-NL" sz="2800" b="1" i="1"/>
            </a:br>
            <a:br>
              <a:rPr lang="nl-NL" sz="2400" b="1" i="1"/>
            </a:br>
            <a:endParaRPr lang="nl-NL" sz="2400" b="1"/>
          </a:p>
        </p:txBody>
      </p:sp>
      <p:pic>
        <p:nvPicPr>
          <p:cNvPr id="7" name="Afbeelding 6"/>
          <p:cNvPicPr>
            <a:picLocks noChangeAspect="1"/>
          </p:cNvPicPr>
          <p:nvPr/>
        </p:nvPicPr>
        <p:blipFill>
          <a:blip r:embed="rId3"/>
          <a:stretch>
            <a:fillRect/>
          </a:stretch>
        </p:blipFill>
        <p:spPr>
          <a:xfrm>
            <a:off x="172477" y="2403314"/>
            <a:ext cx="3936676" cy="4263132"/>
          </a:xfrm>
          <a:prstGeom prst="rect">
            <a:avLst/>
          </a:prstGeom>
        </p:spPr>
      </p:pic>
      <p:pic>
        <p:nvPicPr>
          <p:cNvPr id="8" name="Afbeelding 7"/>
          <p:cNvPicPr>
            <a:picLocks noChangeAspect="1"/>
          </p:cNvPicPr>
          <p:nvPr/>
        </p:nvPicPr>
        <p:blipFill>
          <a:blip r:embed="rId4"/>
          <a:stretch>
            <a:fillRect/>
          </a:stretch>
        </p:blipFill>
        <p:spPr>
          <a:xfrm>
            <a:off x="4280863" y="2423737"/>
            <a:ext cx="3924300" cy="2946899"/>
          </a:xfrm>
          <a:prstGeom prst="rect">
            <a:avLst/>
          </a:prstGeom>
        </p:spPr>
      </p:pic>
      <p:sp>
        <p:nvSpPr>
          <p:cNvPr id="9" name="Rechthoek 8"/>
          <p:cNvSpPr/>
          <p:nvPr/>
        </p:nvSpPr>
        <p:spPr>
          <a:xfrm>
            <a:off x="5635229" y="5554702"/>
            <a:ext cx="2569934" cy="646331"/>
          </a:xfrm>
          <a:prstGeom prst="rect">
            <a:avLst/>
          </a:prstGeom>
        </p:spPr>
        <p:txBody>
          <a:bodyPr wrap="none">
            <a:spAutoFit/>
          </a:bodyPr>
          <a:lstStyle/>
          <a:p>
            <a:r>
              <a:rPr lang="nl-BE">
                <a:solidFill>
                  <a:srgbClr val="0070C0"/>
                </a:solidFill>
              </a:rPr>
              <a:t>SAMEN staan we STERK</a:t>
            </a:r>
          </a:p>
          <a:p>
            <a:r>
              <a:rPr lang="nl-BE">
                <a:solidFill>
                  <a:srgbClr val="0070C0"/>
                </a:solidFill>
              </a:rPr>
              <a:t>            ACTIEGERICHT</a:t>
            </a:r>
          </a:p>
        </p:txBody>
      </p:sp>
      <p:sp>
        <p:nvSpPr>
          <p:cNvPr id="11" name="Rechthoek 10"/>
          <p:cNvSpPr/>
          <p:nvPr/>
        </p:nvSpPr>
        <p:spPr>
          <a:xfrm>
            <a:off x="8410406" y="3804123"/>
            <a:ext cx="3594399" cy="2862323"/>
          </a:xfrm>
          <a:prstGeom prst="rect">
            <a:avLst/>
          </a:prstGeom>
        </p:spPr>
        <p:txBody>
          <a:bodyPr wrap="square">
            <a:spAutoFit/>
          </a:bodyPr>
          <a:lstStyle/>
          <a:p>
            <a:pPr>
              <a:buNone/>
            </a:pPr>
            <a:r>
              <a:rPr lang="nl-NL" i="1"/>
              <a:t>“Met de inzet en steun van anderen kan je veel bereiken.” </a:t>
            </a:r>
          </a:p>
          <a:p>
            <a:pPr>
              <a:buNone/>
            </a:pPr>
            <a:r>
              <a:rPr lang="nl-NL" i="1"/>
              <a:t>(</a:t>
            </a:r>
            <a:r>
              <a:rPr lang="nl-NL" i="1" err="1"/>
              <a:t>Libelle</a:t>
            </a:r>
            <a:r>
              <a:rPr lang="nl-NL" i="1"/>
              <a:t>, 14 maart 2013)</a:t>
            </a:r>
          </a:p>
          <a:p>
            <a:pPr>
              <a:buNone/>
            </a:pPr>
            <a:endParaRPr lang="nl-NL" i="1"/>
          </a:p>
          <a:p>
            <a:pPr>
              <a:buNone/>
            </a:pPr>
            <a:r>
              <a:rPr lang="nl-NL" i="1"/>
              <a:t>“Ze (de kinderen in armoede) zijn ook vragende partij voor meer participatie. Ze willen dat hun stem in het debat en bij het zoeken naar oplossingen gehoord wordt.” </a:t>
            </a:r>
          </a:p>
          <a:p>
            <a:pPr>
              <a:buNone/>
            </a:pPr>
            <a:r>
              <a:rPr lang="nl-NL" i="1"/>
              <a:t>(De Morgen, 1 september 2010)</a:t>
            </a:r>
          </a:p>
        </p:txBody>
      </p:sp>
    </p:spTree>
    <p:extLst>
      <p:ext uri="{BB962C8B-B14F-4D97-AF65-F5344CB8AC3E}">
        <p14:creationId xmlns:p14="http://schemas.microsoft.com/office/powerpoint/2010/main" val="232006901"/>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1291982" y="888503"/>
            <a:ext cx="9601196" cy="1303867"/>
          </a:xfrm>
        </p:spPr>
        <p:txBody>
          <a:bodyPr>
            <a:normAutofit/>
          </a:bodyPr>
          <a:lstStyle/>
          <a:p>
            <a:pPr algn="ctr"/>
            <a:r>
              <a:rPr lang="nl-NL" sz="2400" b="1" u="sng">
                <a:solidFill>
                  <a:schemeClr val="accent1"/>
                </a:solidFill>
              </a:rPr>
              <a:t>4. </a:t>
            </a:r>
            <a:r>
              <a:rPr lang="nl-NL" sz="2800" b="1" u="sng"/>
              <a:t>Samen staan we sterk</a:t>
            </a:r>
            <a:endParaRPr lang="nl-NL" sz="2800" u="sng"/>
          </a:p>
        </p:txBody>
      </p:sp>
      <p:sp>
        <p:nvSpPr>
          <p:cNvPr id="3" name="Tijdelijke aanduiding voor inhoud 2"/>
          <p:cNvSpPr>
            <a:spLocks noGrp="1"/>
          </p:cNvSpPr>
          <p:nvPr>
            <p:ph idx="1"/>
          </p:nvPr>
        </p:nvSpPr>
        <p:spPr>
          <a:xfrm>
            <a:off x="1288563" y="2618401"/>
            <a:ext cx="9601196" cy="3318936"/>
          </a:xfrm>
        </p:spPr>
        <p:txBody>
          <a:bodyPr>
            <a:normAutofit/>
          </a:bodyPr>
          <a:lstStyle/>
          <a:p>
            <a:r>
              <a:rPr lang="nl-NL"/>
              <a:t>We kunnen de strijd tegen kinderarmoede winnen als alle betrokkenen partijen, inclusief de kinderen en hun ouders samenwerken als gelijkwaardige partners. We moeten armoede bestrijden, niet de armen. </a:t>
            </a:r>
            <a:r>
              <a:rPr lang="nl-NL" b="1"/>
              <a:t>Samen staan we sterk</a:t>
            </a:r>
            <a:r>
              <a:rPr lang="nl-NL"/>
              <a:t>. </a:t>
            </a:r>
          </a:p>
          <a:p>
            <a:endParaRPr lang="nl-NL"/>
          </a:p>
          <a:p>
            <a:r>
              <a:rPr lang="nl-NL" i="1"/>
              <a:t>Hoopgevende en actiegerichte frame. Lees jij ook de andere frames? Ze helpen je om nog genuanceerder te kijken. </a:t>
            </a:r>
          </a:p>
          <a:p>
            <a:endParaRPr lang="nl-NL"/>
          </a:p>
        </p:txBody>
      </p:sp>
    </p:spTree>
    <p:extLst>
      <p:ext uri="{BB962C8B-B14F-4D97-AF65-F5344CB8AC3E}">
        <p14:creationId xmlns:p14="http://schemas.microsoft.com/office/powerpoint/2010/main" val="1270216271"/>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normAutofit/>
          </a:bodyPr>
          <a:lstStyle/>
          <a:p>
            <a:pPr marL="0" indent="0" algn="ctr">
              <a:buNone/>
            </a:pPr>
            <a:r>
              <a:rPr lang="nl-NL" sz="4000" b="1" i="1"/>
              <a:t>““Niet alles is hopeloos. </a:t>
            </a:r>
          </a:p>
          <a:p>
            <a:pPr marL="0" indent="0" algn="ctr">
              <a:buNone/>
            </a:pPr>
            <a:r>
              <a:rPr lang="nl-NL" sz="4000" b="1" i="1"/>
              <a:t>Kijk eens naar Vincent </a:t>
            </a:r>
            <a:r>
              <a:rPr lang="nl-NL" sz="4000" b="1" i="1" err="1"/>
              <a:t>Kompany</a:t>
            </a:r>
            <a:r>
              <a:rPr lang="nl-NL" sz="4000" b="1" i="1"/>
              <a:t>, </a:t>
            </a:r>
            <a:br>
              <a:rPr lang="nl-NL" sz="4000" b="1" i="1"/>
            </a:br>
            <a:r>
              <a:rPr lang="nl-NL" sz="4000" b="1" i="1"/>
              <a:t>hij groeide op in een arme buurt</a:t>
            </a:r>
            <a:r>
              <a:rPr lang="is-IS" sz="4000" b="1" i="1"/>
              <a:t>"</a:t>
            </a:r>
            <a:endParaRPr lang="nl-NL" sz="4000"/>
          </a:p>
        </p:txBody>
      </p:sp>
    </p:spTree>
    <p:extLst>
      <p:ext uri="{BB962C8B-B14F-4D97-AF65-F5344CB8AC3E}">
        <p14:creationId xmlns:p14="http://schemas.microsoft.com/office/powerpoint/2010/main" val="18818959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458843" y="1477543"/>
            <a:ext cx="11236038" cy="397055"/>
          </a:xfrm>
          <a:noFill/>
        </p:spPr>
        <p:txBody>
          <a:bodyPr>
            <a:normAutofit fontScale="90000"/>
          </a:bodyPr>
          <a:lstStyle/>
          <a:p>
            <a:r>
              <a:rPr lang="nl-NL" sz="3100" b="1" i="1"/>
              <a:t>“Niet alles is hopeloos. Kijk eens naar Vincent </a:t>
            </a:r>
            <a:r>
              <a:rPr lang="nl-NL" sz="3100" b="1" i="1" err="1"/>
              <a:t>Kompany</a:t>
            </a:r>
            <a:r>
              <a:rPr lang="nl-NL" sz="3100" b="1" i="1"/>
              <a:t>, </a:t>
            </a:r>
            <a:br>
              <a:rPr lang="nl-NL" sz="3100" b="1" i="1"/>
            </a:br>
            <a:r>
              <a:rPr lang="nl-NL" sz="3100" b="1" i="1"/>
              <a:t>hij groeide op in een arme buurt</a:t>
            </a:r>
            <a:r>
              <a:rPr lang="is-IS" sz="3100" b="1" i="1"/>
              <a:t>"</a:t>
            </a:r>
            <a:br>
              <a:rPr lang="is-IS" sz="3100" b="1" i="1"/>
            </a:br>
            <a:br>
              <a:rPr lang="is-IS" sz="3100" b="1" i="1"/>
            </a:br>
            <a:br>
              <a:rPr lang="nl-NL" sz="2400"/>
            </a:br>
            <a:endParaRPr lang="nl-NL" sz="2400" b="1"/>
          </a:p>
        </p:txBody>
      </p:sp>
      <p:pic>
        <p:nvPicPr>
          <p:cNvPr id="8" name="Afbeelding 7" descr="Vincent-Kompany_3140214.jpg"/>
          <p:cNvPicPr>
            <a:picLocks noChangeAspect="1"/>
          </p:cNvPicPr>
          <p:nvPr/>
        </p:nvPicPr>
        <p:blipFill>
          <a:blip r:embed="rId3"/>
          <a:stretch>
            <a:fillRect/>
          </a:stretch>
        </p:blipFill>
        <p:spPr>
          <a:xfrm>
            <a:off x="0" y="3169098"/>
            <a:ext cx="5792655" cy="3379547"/>
          </a:xfrm>
          <a:prstGeom prst="rect">
            <a:avLst/>
          </a:prstGeom>
        </p:spPr>
      </p:pic>
      <p:pic>
        <p:nvPicPr>
          <p:cNvPr id="11" name="Afbeelding 10"/>
          <p:cNvPicPr>
            <a:picLocks noChangeAspect="1"/>
          </p:cNvPicPr>
          <p:nvPr/>
        </p:nvPicPr>
        <p:blipFill>
          <a:blip r:embed="rId4"/>
          <a:stretch>
            <a:fillRect/>
          </a:stretch>
        </p:blipFill>
        <p:spPr>
          <a:xfrm>
            <a:off x="9069607" y="2173746"/>
            <a:ext cx="2879588" cy="4374899"/>
          </a:xfrm>
          <a:prstGeom prst="rect">
            <a:avLst/>
          </a:prstGeom>
        </p:spPr>
      </p:pic>
      <p:pic>
        <p:nvPicPr>
          <p:cNvPr id="3" name="Afbeelding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2655" y="2173746"/>
            <a:ext cx="3276951" cy="4374899"/>
          </a:xfrm>
          <a:prstGeom prst="rect">
            <a:avLst/>
          </a:prstGeom>
        </p:spPr>
      </p:pic>
    </p:spTree>
    <p:extLst>
      <p:ext uri="{BB962C8B-B14F-4D97-AF65-F5344CB8AC3E}">
        <p14:creationId xmlns:p14="http://schemas.microsoft.com/office/powerpoint/2010/main" val="1612332093"/>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1303513" y="979617"/>
            <a:ext cx="9601196" cy="991964"/>
          </a:xfrm>
        </p:spPr>
        <p:txBody>
          <a:bodyPr>
            <a:normAutofit/>
          </a:bodyPr>
          <a:lstStyle/>
          <a:p>
            <a:pPr algn="ctr"/>
            <a:r>
              <a:rPr lang="nl-NL" sz="2400" b="1" u="sng">
                <a:solidFill>
                  <a:schemeClr val="accent1"/>
                </a:solidFill>
              </a:rPr>
              <a:t>5. </a:t>
            </a:r>
            <a:r>
              <a:rPr lang="nl-NL" sz="2800" b="1" u="sng"/>
              <a:t>De Harde leerschool</a:t>
            </a:r>
            <a:endParaRPr lang="nl-NL" sz="2800" u="sng"/>
          </a:p>
        </p:txBody>
      </p:sp>
      <p:sp>
        <p:nvSpPr>
          <p:cNvPr id="3" name="Tijdelijke aanduiding voor inhoud 2"/>
          <p:cNvSpPr>
            <a:spLocks noGrp="1"/>
          </p:cNvSpPr>
          <p:nvPr>
            <p:ph idx="1"/>
          </p:nvPr>
        </p:nvSpPr>
        <p:spPr>
          <a:xfrm>
            <a:off x="825005" y="2612923"/>
            <a:ext cx="10558212" cy="3304999"/>
          </a:xfrm>
        </p:spPr>
        <p:txBody>
          <a:bodyPr>
            <a:normAutofit lnSpcReduction="10000"/>
          </a:bodyPr>
          <a:lstStyle/>
          <a:p>
            <a:r>
              <a:rPr lang="nl-NL"/>
              <a:t>Armoede is niet louter een probleem maar kan ook </a:t>
            </a:r>
            <a:r>
              <a:rPr lang="nl-NL" b="1"/>
              <a:t>een harde leerschool </a:t>
            </a:r>
            <a:r>
              <a:rPr lang="nl-NL"/>
              <a:t>zijn. </a:t>
            </a:r>
            <a:r>
              <a:rPr lang="is-IS"/>
              <a:t>Iedere arme is een ervaringsdeskundige, een expert. Zijn levenservaring, kennis en inzichten zijn noodzakelijk om kinderarmoede te begrijpen en bestrijden.</a:t>
            </a:r>
          </a:p>
          <a:p>
            <a:endParaRPr lang="is-IS"/>
          </a:p>
          <a:p>
            <a:r>
              <a:rPr lang="nl-NL" i="1"/>
              <a:t>Dit is een hoopvol frame en bekijkt armoede niet louter problematisch. Lees jij ook de andere frames? Ze helpen je om nog genuanceerder te kijken. </a:t>
            </a:r>
          </a:p>
          <a:p>
            <a:endParaRPr lang="nl-NL"/>
          </a:p>
        </p:txBody>
      </p:sp>
    </p:spTree>
    <p:extLst>
      <p:ext uri="{BB962C8B-B14F-4D97-AF65-F5344CB8AC3E}">
        <p14:creationId xmlns:p14="http://schemas.microsoft.com/office/powerpoint/2010/main" val="570074898"/>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graphicFrame>
        <p:nvGraphicFramePr>
          <p:cNvPr id="4" name="Tijdelijke aanduiding voor inhoud 3"/>
          <p:cNvGraphicFramePr>
            <a:graphicFrameLocks noGrp="1"/>
          </p:cNvGraphicFramePr>
          <p:nvPr>
            <p:ph idx="1"/>
          </p:nvPr>
        </p:nvGraphicFramePr>
        <p:xfrm>
          <a:off x="0" y="-1"/>
          <a:ext cx="12192000" cy="6940907"/>
        </p:xfrm>
        <a:graphic>
          <a:graphicData uri="http://schemas.openxmlformats.org/drawingml/2006/table">
            <a:tbl>
              <a:tblPr firstRow="1" bandRow="1">
                <a:tableStyleId>{5C22544A-7EE6-4342-B048-85BDC9FD1C3A}</a:tableStyleId>
              </a:tblPr>
              <a:tblGrid>
                <a:gridCol w="1363461">
                  <a:extLst>
                    <a:ext uri="{9D8B030D-6E8A-4147-A177-3AD203B41FA5}">
                      <a16:colId xmlns:a16="http://schemas.microsoft.com/office/drawing/2014/main" val="20000"/>
                    </a:ext>
                  </a:extLst>
                </a:gridCol>
                <a:gridCol w="5295518">
                  <a:extLst>
                    <a:ext uri="{9D8B030D-6E8A-4147-A177-3AD203B41FA5}">
                      <a16:colId xmlns:a16="http://schemas.microsoft.com/office/drawing/2014/main" val="20001"/>
                    </a:ext>
                  </a:extLst>
                </a:gridCol>
                <a:gridCol w="5533021">
                  <a:extLst>
                    <a:ext uri="{9D8B030D-6E8A-4147-A177-3AD203B41FA5}">
                      <a16:colId xmlns:a16="http://schemas.microsoft.com/office/drawing/2014/main" val="20002"/>
                    </a:ext>
                  </a:extLst>
                </a:gridCol>
              </a:tblGrid>
              <a:tr h="469300">
                <a:tc>
                  <a:txBody>
                    <a:bodyPr/>
                    <a:lstStyle/>
                    <a:p>
                      <a:r>
                        <a:rPr lang="nl-BE" b="1" i="0" noProof="0"/>
                        <a:t>Niveaus</a:t>
                      </a:r>
                    </a:p>
                  </a:txBody>
                  <a:tcPr>
                    <a:solidFill>
                      <a:srgbClr val="036E8A"/>
                    </a:solidFill>
                  </a:tcPr>
                </a:tc>
                <a:tc>
                  <a:txBody>
                    <a:bodyPr/>
                    <a:lstStyle/>
                    <a:p>
                      <a:r>
                        <a:rPr lang="nl-BE" b="1" i="0" noProof="0"/>
                        <a:t>Problematiserende</a:t>
                      </a:r>
                      <a:r>
                        <a:rPr lang="nl-BE" b="1" i="0" baseline="0" noProof="0"/>
                        <a:t> Frames</a:t>
                      </a:r>
                      <a:endParaRPr lang="nl-BE" b="1" i="0" noProof="0"/>
                    </a:p>
                  </a:txBody>
                  <a:tcPr>
                    <a:solidFill>
                      <a:srgbClr val="036E8A"/>
                    </a:solidFill>
                  </a:tcPr>
                </a:tc>
                <a:tc>
                  <a:txBody>
                    <a:bodyPr/>
                    <a:lstStyle/>
                    <a:p>
                      <a:r>
                        <a:rPr lang="nl-BE" b="1" i="0" noProof="0" err="1"/>
                        <a:t>Deproblematiserende</a:t>
                      </a:r>
                      <a:r>
                        <a:rPr lang="nl-BE" b="1" i="0" baseline="0" noProof="0"/>
                        <a:t> Counterframes</a:t>
                      </a:r>
                      <a:endParaRPr lang="nl-BE" b="1" i="0" noProof="0"/>
                    </a:p>
                  </a:txBody>
                  <a:tcPr>
                    <a:solidFill>
                      <a:srgbClr val="036E8A"/>
                    </a:solidFill>
                  </a:tcPr>
                </a:tc>
                <a:extLst>
                  <a:ext uri="{0D108BD9-81ED-4DB2-BD59-A6C34878D82A}">
                    <a16:rowId xmlns:a16="http://schemas.microsoft.com/office/drawing/2014/main" val="10000"/>
                  </a:ext>
                </a:extLst>
              </a:tr>
              <a:tr h="376205">
                <a:tc gridSpan="3">
                  <a:txBody>
                    <a:bodyPr/>
                    <a:lstStyle/>
                    <a:p>
                      <a:r>
                        <a:rPr lang="nl-BE" b="1" noProof="0"/>
                        <a:t>Focus op het Kind in Armoede</a:t>
                      </a:r>
                    </a:p>
                  </a:txBody>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10001"/>
                  </a:ext>
                </a:extLst>
              </a:tr>
              <a:tr h="2451963">
                <a:tc>
                  <a:txBody>
                    <a:bodyPr/>
                    <a:lstStyle/>
                    <a:p>
                      <a:endParaRPr lang="nl-BE" noProof="0"/>
                    </a:p>
                  </a:txBody>
                  <a:tcPr/>
                </a:tc>
                <a:tc>
                  <a:txBody>
                    <a:bodyPr/>
                    <a:lstStyle/>
                    <a:p>
                      <a:pPr marL="342900" indent="-342900" algn="l">
                        <a:buFont typeface="+mj-lt"/>
                        <a:buAutoNum type="arabicPeriod"/>
                      </a:pPr>
                      <a:r>
                        <a:rPr lang="nl-BE" baseline="0" noProof="0"/>
                        <a:t>Het onschuldige slachtoffer</a:t>
                      </a:r>
                    </a:p>
                    <a:p>
                      <a:pPr marL="342900" indent="-342900" algn="l">
                        <a:buFont typeface="+mj-lt"/>
                        <a:buAutoNum type="arabicPeriod"/>
                      </a:pPr>
                      <a:endParaRPr lang="nl-BE" baseline="0" noProof="0"/>
                    </a:p>
                    <a:p>
                      <a:pPr marL="342900" indent="-342900" algn="l">
                        <a:buFont typeface="+mj-lt"/>
                        <a:buAutoNum type="arabicPeriod"/>
                      </a:pPr>
                      <a:endParaRPr lang="nl-BE" baseline="0" noProof="0"/>
                    </a:p>
                    <a:p>
                      <a:pPr marL="342900" indent="-342900" algn="l">
                        <a:buFont typeface="+mj-lt"/>
                        <a:buAutoNum type="arabicPeriod"/>
                      </a:pPr>
                      <a:endParaRPr lang="nl-BE" baseline="0" noProof="0"/>
                    </a:p>
                    <a:p>
                      <a:pPr marL="342900" indent="-342900" algn="l">
                        <a:buFont typeface="+mj-lt"/>
                        <a:buNone/>
                      </a:pPr>
                      <a:r>
                        <a:rPr lang="nl-BE" baseline="0" noProof="0"/>
                        <a:t>2. Het Blok aan het Been</a:t>
                      </a:r>
                      <a:endParaRPr lang="nl-BE" noProof="0"/>
                    </a:p>
                  </a:txBody>
                  <a:tcPr anchor="ctr"/>
                </a:tc>
                <a:tc>
                  <a:txBody>
                    <a:bodyPr/>
                    <a:lstStyle/>
                    <a:p>
                      <a:r>
                        <a:rPr lang="nl-BE" noProof="0"/>
                        <a:t>  3. De Kiem</a:t>
                      </a:r>
                    </a:p>
                    <a:p>
                      <a:endParaRPr lang="nl-BE" noProof="0"/>
                    </a:p>
                    <a:p>
                      <a:endParaRPr lang="nl-BE" noProof="0"/>
                    </a:p>
                    <a:p>
                      <a:r>
                        <a:rPr lang="nl-BE" noProof="0"/>
                        <a:t>  4. Samen staan we sterk</a:t>
                      </a:r>
                    </a:p>
                    <a:p>
                      <a:endParaRPr lang="nl-BE" noProof="0"/>
                    </a:p>
                    <a:p>
                      <a:endParaRPr lang="nl-BE" noProof="0"/>
                    </a:p>
                    <a:p>
                      <a:r>
                        <a:rPr lang="nl-BE" noProof="0"/>
                        <a:t>  5. De Harde Leerschool</a:t>
                      </a:r>
                    </a:p>
                  </a:txBody>
                  <a:tcPr/>
                </a:tc>
                <a:extLst>
                  <a:ext uri="{0D108BD9-81ED-4DB2-BD59-A6C34878D82A}">
                    <a16:rowId xmlns:a16="http://schemas.microsoft.com/office/drawing/2014/main" val="10002"/>
                  </a:ext>
                </a:extLst>
              </a:tr>
              <a:tr h="376205">
                <a:tc gridSpan="3">
                  <a:txBody>
                    <a:bodyPr/>
                    <a:lstStyle/>
                    <a:p>
                      <a:r>
                        <a:rPr lang="nl-BE" b="1" noProof="0"/>
                        <a:t>Focus op de Ouder in Armoede</a:t>
                      </a:r>
                    </a:p>
                  </a:txBody>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10003"/>
                  </a:ext>
                </a:extLst>
              </a:tr>
              <a:tr h="1342343">
                <a:tc>
                  <a:txBody>
                    <a:bodyPr/>
                    <a:lstStyle/>
                    <a:p>
                      <a:endParaRPr lang="nl-BE" noProof="0"/>
                    </a:p>
                  </a:txBody>
                  <a:tcPr/>
                </a:tc>
                <a:tc>
                  <a:txBody>
                    <a:bodyPr/>
                    <a:lstStyle/>
                    <a:p>
                      <a:r>
                        <a:rPr lang="nl-BE" noProof="0"/>
                        <a:t>6. De Slechte Ouder</a:t>
                      </a:r>
                    </a:p>
                  </a:txBody>
                  <a:tcPr anchor="ctr"/>
                </a:tc>
                <a:tc>
                  <a:txBody>
                    <a:bodyPr/>
                    <a:lstStyle/>
                    <a:p>
                      <a:r>
                        <a:rPr lang="nl-BE" noProof="0"/>
                        <a:t>  7. De goede ouder</a:t>
                      </a:r>
                    </a:p>
                    <a:p>
                      <a:endParaRPr lang="nl-BE" noProof="0"/>
                    </a:p>
                    <a:p>
                      <a:endParaRPr lang="nl-BE" noProof="0"/>
                    </a:p>
                    <a:p>
                      <a:r>
                        <a:rPr lang="nl-BE" noProof="0"/>
                        <a:t>  8. Het lot</a:t>
                      </a:r>
                    </a:p>
                  </a:txBody>
                  <a:tcPr/>
                </a:tc>
                <a:extLst>
                  <a:ext uri="{0D108BD9-81ED-4DB2-BD59-A6C34878D82A}">
                    <a16:rowId xmlns:a16="http://schemas.microsoft.com/office/drawing/2014/main" val="10004"/>
                  </a:ext>
                </a:extLst>
              </a:tr>
              <a:tr h="376205">
                <a:tc gridSpan="3">
                  <a:txBody>
                    <a:bodyPr/>
                    <a:lstStyle/>
                    <a:p>
                      <a:r>
                        <a:rPr lang="nl-BE" b="1" noProof="0"/>
                        <a:t>Focus op het Fenomeen Armoede</a:t>
                      </a:r>
                    </a:p>
                  </a:txBody>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10005"/>
                  </a:ext>
                </a:extLst>
              </a:tr>
              <a:tr h="1548686">
                <a:tc>
                  <a:txBody>
                    <a:bodyPr/>
                    <a:lstStyle/>
                    <a:p>
                      <a:endParaRPr lang="nl-BE" noProof="0"/>
                    </a:p>
                    <a:p>
                      <a:endParaRPr lang="nl-BE" noProof="0"/>
                    </a:p>
                    <a:p>
                      <a:endParaRPr lang="nl-BE" noProof="0"/>
                    </a:p>
                    <a:p>
                      <a:endParaRPr lang="nl-BE" noProof="0"/>
                    </a:p>
                    <a:p>
                      <a:endParaRPr lang="nl-BE" noProof="0"/>
                    </a:p>
                  </a:txBody>
                  <a:tcPr/>
                </a:tc>
                <a:tc>
                  <a:txBody>
                    <a:bodyPr/>
                    <a:lstStyle/>
                    <a:p>
                      <a:r>
                        <a:rPr lang="nl-BE" noProof="0"/>
                        <a:t>  9. De Koorts</a:t>
                      </a:r>
                    </a:p>
                    <a:p>
                      <a:endParaRPr lang="nl-BE" noProof="0"/>
                    </a:p>
                    <a:p>
                      <a:endParaRPr lang="nl-BE" noProof="0"/>
                    </a:p>
                    <a:p>
                      <a:r>
                        <a:rPr lang="nl-BE" noProof="0"/>
                        <a:t>11. Ons geweten sussen</a:t>
                      </a:r>
                    </a:p>
                  </a:txBody>
                  <a:tcPr/>
                </a:tc>
                <a:tc>
                  <a:txBody>
                    <a:bodyPr/>
                    <a:lstStyle/>
                    <a:p>
                      <a:r>
                        <a:rPr lang="nl-BE" noProof="0"/>
                        <a:t>10. </a:t>
                      </a:r>
                      <a:r>
                        <a:rPr lang="nl-BE" sz="1800" b="0" i="0" kern="1200">
                          <a:solidFill>
                            <a:schemeClr val="dk1"/>
                          </a:solidFill>
                          <a:effectLst/>
                          <a:latin typeface="+mn-lt"/>
                          <a:ea typeface="+mn-ea"/>
                          <a:cs typeface="+mn-cs"/>
                        </a:rPr>
                        <a:t>een wake-</a:t>
                      </a:r>
                      <a:r>
                        <a:rPr lang="nl-BE" sz="1800" b="0" i="0" kern="1200" err="1">
                          <a:solidFill>
                            <a:schemeClr val="dk1"/>
                          </a:solidFill>
                          <a:effectLst/>
                          <a:latin typeface="+mn-lt"/>
                          <a:ea typeface="+mn-ea"/>
                          <a:cs typeface="+mn-cs"/>
                        </a:rPr>
                        <a:t>upcall</a:t>
                      </a:r>
                      <a:endParaRPr lang="nl-BE" sz="1800" b="0" i="0" kern="1200">
                        <a:solidFill>
                          <a:schemeClr val="dk1"/>
                        </a:solidFill>
                        <a:effectLst/>
                        <a:latin typeface="+mn-lt"/>
                        <a:ea typeface="+mn-ea"/>
                        <a:cs typeface="+mn-cs"/>
                      </a:endParaRPr>
                    </a:p>
                    <a:p>
                      <a:endParaRPr lang="nl-BE" b="0" noProof="0"/>
                    </a:p>
                    <a:p>
                      <a:endParaRPr lang="nl-BE" noProof="0"/>
                    </a:p>
                    <a:p>
                      <a:r>
                        <a:rPr lang="nl-BE" noProof="0"/>
                        <a:t>12. Ons consumptiepatroon in vraag</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440416739"/>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normAutofit/>
          </a:bodyPr>
          <a:lstStyle/>
          <a:p>
            <a:pPr marL="0" indent="0" algn="ctr">
              <a:buNone/>
            </a:pPr>
            <a:r>
              <a:rPr lang="nl-NL" sz="4000" b="1" i="1"/>
              <a:t>“</a:t>
            </a:r>
            <a:r>
              <a:rPr lang="nl-NL" sz="3600" b="1" i="1"/>
              <a:t>“</a:t>
            </a:r>
            <a:r>
              <a:rPr lang="nl-NL" sz="4000" b="1" i="1"/>
              <a:t>In </a:t>
            </a:r>
            <a:r>
              <a:rPr lang="nl-NL" sz="4000" b="1" i="1" err="1"/>
              <a:t>Sarah’s</a:t>
            </a:r>
            <a:r>
              <a:rPr lang="nl-NL" sz="4000" b="1" i="1"/>
              <a:t> boekentas zit altijd een lege brooddoos, </a:t>
            </a:r>
            <a:br>
              <a:rPr lang="nl-NL" sz="4000" b="1" i="1"/>
            </a:br>
            <a:r>
              <a:rPr lang="nl-NL" sz="4000" b="1" i="1"/>
              <a:t>maar ze draagt wel de nieuwste K3-schoenen.”</a:t>
            </a:r>
            <a:endParaRPr lang="nl-NL" sz="4000"/>
          </a:p>
        </p:txBody>
      </p:sp>
    </p:spTree>
    <p:extLst>
      <p:ext uri="{BB962C8B-B14F-4D97-AF65-F5344CB8AC3E}">
        <p14:creationId xmlns:p14="http://schemas.microsoft.com/office/powerpoint/2010/main" val="5359097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543939" y="1406944"/>
            <a:ext cx="11051627" cy="431846"/>
          </a:xfrm>
          <a:noFill/>
        </p:spPr>
        <p:txBody>
          <a:bodyPr>
            <a:noAutofit/>
          </a:bodyPr>
          <a:lstStyle/>
          <a:p>
            <a:r>
              <a:rPr lang="nl-NL" sz="2400" b="1" i="1"/>
              <a:t>“</a:t>
            </a:r>
            <a:r>
              <a:rPr lang="nl-NL" sz="2800" b="1" i="1"/>
              <a:t>In </a:t>
            </a:r>
            <a:r>
              <a:rPr lang="nl-NL" sz="2800" b="1" i="1" err="1"/>
              <a:t>Sarah’s</a:t>
            </a:r>
            <a:r>
              <a:rPr lang="nl-NL" sz="2800" b="1" i="1"/>
              <a:t> boekentas zit altijd een lege brooddoos, </a:t>
            </a:r>
            <a:br>
              <a:rPr lang="nl-NL" sz="2800" b="1" i="1"/>
            </a:br>
            <a:r>
              <a:rPr lang="nl-NL" sz="2800" b="1" i="1"/>
              <a:t>maar ze draagt wel de nieuwste K3-schoenen.”</a:t>
            </a:r>
            <a:br>
              <a:rPr lang="nl-NL" sz="2800" b="1" i="1"/>
            </a:br>
            <a:br>
              <a:rPr lang="nl-NL" sz="800" b="1" i="1"/>
            </a:br>
            <a:br>
              <a:rPr lang="nl-NL" sz="2400" b="1" i="1"/>
            </a:br>
            <a:endParaRPr lang="nl-NL" sz="2400" b="1"/>
          </a:p>
        </p:txBody>
      </p:sp>
      <p:pic>
        <p:nvPicPr>
          <p:cNvPr id="7" name="Afbeelding 6"/>
          <p:cNvPicPr>
            <a:picLocks noChangeAspect="1"/>
          </p:cNvPicPr>
          <p:nvPr/>
        </p:nvPicPr>
        <p:blipFill>
          <a:blip r:embed="rId3"/>
          <a:stretch>
            <a:fillRect/>
          </a:stretch>
        </p:blipFill>
        <p:spPr>
          <a:xfrm>
            <a:off x="3315130" y="2953579"/>
            <a:ext cx="4434436" cy="2949692"/>
          </a:xfrm>
          <a:prstGeom prst="rect">
            <a:avLst/>
          </a:prstGeom>
        </p:spPr>
      </p:pic>
      <p:pic>
        <p:nvPicPr>
          <p:cNvPr id="8" name="Afbeelding 7"/>
          <p:cNvPicPr>
            <a:picLocks noChangeAspect="1"/>
          </p:cNvPicPr>
          <p:nvPr/>
        </p:nvPicPr>
        <p:blipFill>
          <a:blip r:embed="rId4"/>
          <a:stretch>
            <a:fillRect/>
          </a:stretch>
        </p:blipFill>
        <p:spPr>
          <a:xfrm>
            <a:off x="244897" y="3109861"/>
            <a:ext cx="2717125" cy="3622833"/>
          </a:xfrm>
          <a:prstGeom prst="rect">
            <a:avLst/>
          </a:prstGeom>
        </p:spPr>
      </p:pic>
      <p:pic>
        <p:nvPicPr>
          <p:cNvPr id="9" name="Afbeelding 8"/>
          <p:cNvPicPr>
            <a:picLocks noChangeAspect="1"/>
          </p:cNvPicPr>
          <p:nvPr/>
        </p:nvPicPr>
        <p:blipFill>
          <a:blip r:embed="rId5"/>
          <a:stretch>
            <a:fillRect/>
          </a:stretch>
        </p:blipFill>
        <p:spPr>
          <a:xfrm>
            <a:off x="7811360" y="2623076"/>
            <a:ext cx="4060341" cy="2697765"/>
          </a:xfrm>
          <a:prstGeom prst="rect">
            <a:avLst/>
          </a:prstGeom>
        </p:spPr>
      </p:pic>
      <p:sp>
        <p:nvSpPr>
          <p:cNvPr id="10" name="Rechthoek 9"/>
          <p:cNvSpPr/>
          <p:nvPr/>
        </p:nvSpPr>
        <p:spPr>
          <a:xfrm>
            <a:off x="734963" y="2740529"/>
            <a:ext cx="1935745" cy="369332"/>
          </a:xfrm>
          <a:prstGeom prst="rect">
            <a:avLst/>
          </a:prstGeom>
        </p:spPr>
        <p:txBody>
          <a:bodyPr wrap="square">
            <a:spAutoFit/>
          </a:bodyPr>
          <a:lstStyle/>
          <a:p>
            <a:r>
              <a:rPr lang="nl-BE">
                <a:solidFill>
                  <a:srgbClr val="972433"/>
                </a:solidFill>
                <a:effectLst>
                  <a:outerShdw blurRad="38100" dist="38100" dir="2700000" algn="tl">
                    <a:srgbClr val="000000">
                      <a:alpha val="43137"/>
                    </a:srgbClr>
                  </a:outerShdw>
                </a:effectLst>
              </a:rPr>
              <a:t>SCHANDALIG</a:t>
            </a:r>
          </a:p>
        </p:txBody>
      </p:sp>
      <p:sp>
        <p:nvSpPr>
          <p:cNvPr id="11" name="Rechthoek 10"/>
          <p:cNvSpPr/>
          <p:nvPr/>
        </p:nvSpPr>
        <p:spPr>
          <a:xfrm>
            <a:off x="5812045" y="2500848"/>
            <a:ext cx="1999315" cy="369332"/>
          </a:xfrm>
          <a:prstGeom prst="rect">
            <a:avLst/>
          </a:prstGeom>
        </p:spPr>
        <p:txBody>
          <a:bodyPr wrap="none">
            <a:spAutoFit/>
          </a:bodyPr>
          <a:lstStyle/>
          <a:p>
            <a:r>
              <a:rPr lang="nl-BE">
                <a:solidFill>
                  <a:srgbClr val="3C3E55"/>
                </a:solidFill>
              </a:rPr>
              <a:t>School = BIJZAAK</a:t>
            </a:r>
          </a:p>
        </p:txBody>
      </p:sp>
      <p:sp>
        <p:nvSpPr>
          <p:cNvPr id="12" name="Rechthoek 11"/>
          <p:cNvSpPr/>
          <p:nvPr/>
        </p:nvSpPr>
        <p:spPr>
          <a:xfrm>
            <a:off x="3322472" y="2500848"/>
            <a:ext cx="749912" cy="369332"/>
          </a:xfrm>
          <a:prstGeom prst="rect">
            <a:avLst/>
          </a:prstGeom>
        </p:spPr>
        <p:txBody>
          <a:bodyPr wrap="none">
            <a:spAutoFit/>
          </a:bodyPr>
          <a:lstStyle/>
          <a:p>
            <a:pPr algn="ctr"/>
            <a:r>
              <a:rPr lang="nl-NL" b="1">
                <a:ln w="22225">
                  <a:solidFill>
                    <a:schemeClr val="accent2"/>
                  </a:solidFill>
                  <a:prstDash val="solid"/>
                </a:ln>
                <a:solidFill>
                  <a:schemeClr val="accent2">
                    <a:lumMod val="40000"/>
                    <a:lumOff val="60000"/>
                  </a:schemeClr>
                </a:solidFill>
              </a:rPr>
              <a:t>BAH!</a:t>
            </a:r>
          </a:p>
        </p:txBody>
      </p:sp>
      <p:sp>
        <p:nvSpPr>
          <p:cNvPr id="14" name="Rechthoek 13"/>
          <p:cNvSpPr/>
          <p:nvPr/>
        </p:nvSpPr>
        <p:spPr>
          <a:xfrm>
            <a:off x="7811360" y="5404240"/>
            <a:ext cx="3018775" cy="369332"/>
          </a:xfrm>
          <a:prstGeom prst="rect">
            <a:avLst/>
          </a:prstGeom>
        </p:spPr>
        <p:txBody>
          <a:bodyPr wrap="none">
            <a:spAutoFit/>
          </a:bodyPr>
          <a:lstStyle/>
          <a:p>
            <a:r>
              <a:rPr lang="nl-NL">
                <a:hlinkClick r:id="rId6"/>
              </a:rPr>
              <a:t>http://youtu.be/KHi2dxSf9hw</a:t>
            </a:r>
            <a:endParaRPr lang="nl-NL"/>
          </a:p>
        </p:txBody>
      </p:sp>
      <p:sp>
        <p:nvSpPr>
          <p:cNvPr id="15" name="Tekstvak 14"/>
          <p:cNvSpPr txBox="1"/>
          <p:nvPr/>
        </p:nvSpPr>
        <p:spPr>
          <a:xfrm>
            <a:off x="3225137" y="6118097"/>
            <a:ext cx="8949163" cy="584776"/>
          </a:xfrm>
          <a:prstGeom prst="rect">
            <a:avLst/>
          </a:prstGeom>
          <a:noFill/>
        </p:spPr>
        <p:txBody>
          <a:bodyPr wrap="square" rtlCol="0">
            <a:spAutoFit/>
          </a:bodyPr>
          <a:lstStyle/>
          <a:p>
            <a:r>
              <a:rPr lang="nl-NL" sz="1600" i="1"/>
              <a:t>“Ik maak nog jaarlijks mee dat leerlingen hun ouders volgen, en er fier voor uit komen dat ze ook op de dop willen staan!”  (Armoede in een rijk land, 24 juni 2013)</a:t>
            </a:r>
          </a:p>
        </p:txBody>
      </p:sp>
    </p:spTree>
    <p:extLst>
      <p:ext uri="{BB962C8B-B14F-4D97-AF65-F5344CB8AC3E}">
        <p14:creationId xmlns:p14="http://schemas.microsoft.com/office/powerpoint/2010/main" val="1128468624"/>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1295401" y="1350069"/>
            <a:ext cx="9601196" cy="431859"/>
          </a:xfrm>
        </p:spPr>
        <p:txBody>
          <a:bodyPr>
            <a:noAutofit/>
          </a:bodyPr>
          <a:lstStyle/>
          <a:p>
            <a:pPr algn="ctr"/>
            <a:r>
              <a:rPr lang="nl-NL" sz="2800" b="1" u="sng">
                <a:solidFill>
                  <a:schemeClr val="accent1"/>
                </a:solidFill>
              </a:rPr>
              <a:t>6. </a:t>
            </a:r>
            <a:r>
              <a:rPr lang="nl-NL" sz="2800" b="1" u="sng"/>
              <a:t>De slechte ouder</a:t>
            </a:r>
            <a:endParaRPr lang="nl-NL" sz="2800" u="sng"/>
          </a:p>
        </p:txBody>
      </p:sp>
      <p:sp>
        <p:nvSpPr>
          <p:cNvPr id="3" name="Tijdelijke aanduiding voor inhoud 2"/>
          <p:cNvSpPr>
            <a:spLocks noGrp="1"/>
          </p:cNvSpPr>
          <p:nvPr>
            <p:ph idx="1"/>
          </p:nvPr>
        </p:nvSpPr>
        <p:spPr>
          <a:xfrm>
            <a:off x="1176618" y="2643112"/>
            <a:ext cx="9838763" cy="3052152"/>
          </a:xfrm>
        </p:spPr>
        <p:txBody>
          <a:bodyPr>
            <a:normAutofit fontScale="92500" lnSpcReduction="10000"/>
          </a:bodyPr>
          <a:lstStyle/>
          <a:p>
            <a:r>
              <a:rPr lang="nl-NL"/>
              <a:t>Arme ouders zijn zelf verantwoordelijk voor hun armoede:  ze zijn lui, zoeken geen werk, ze roken en drinken of gebruiken drugs, of waren al heel jong zwanger. Het zijn </a:t>
            </a:r>
            <a:r>
              <a:rPr lang="nl-NL" b="1"/>
              <a:t>slechte ouders. </a:t>
            </a:r>
            <a:r>
              <a:rPr lang="nl-NL"/>
              <a:t>En als ze K3-schoenen kunnen kopen, zijn ze misschien niet echt arm. </a:t>
            </a:r>
          </a:p>
          <a:p>
            <a:endParaRPr lang="nl-NL"/>
          </a:p>
          <a:p>
            <a:r>
              <a:rPr lang="nl-NL" i="1"/>
              <a:t>Dit frame is top-down. Wij bepalen wat positief en negatief is, de ‘armen’ moeten zich aanpassen. Lees jij ook frames 7, 8 en de andere? Ze helpen je om genuanceerder te kijken. </a:t>
            </a:r>
          </a:p>
          <a:p>
            <a:endParaRPr lang="nl-NL"/>
          </a:p>
        </p:txBody>
      </p:sp>
    </p:spTree>
    <p:extLst>
      <p:ext uri="{BB962C8B-B14F-4D97-AF65-F5344CB8AC3E}">
        <p14:creationId xmlns:p14="http://schemas.microsoft.com/office/powerpoint/2010/main" val="1744076911"/>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1316311" y="892123"/>
            <a:ext cx="9147778" cy="1280890"/>
          </a:xfrm>
        </p:spPr>
        <p:txBody>
          <a:bodyPr/>
          <a:lstStyle/>
          <a:p>
            <a:pPr algn="ctr"/>
            <a:r>
              <a:rPr lang="nl-NL" b="1"/>
              <a:t>Beeldvorming kinderarmoede</a:t>
            </a:r>
          </a:p>
        </p:txBody>
      </p:sp>
      <p:sp>
        <p:nvSpPr>
          <p:cNvPr id="3" name="Tijdelijke aanduiding voor inhoud 2"/>
          <p:cNvSpPr>
            <a:spLocks noGrp="1"/>
          </p:cNvSpPr>
          <p:nvPr>
            <p:ph idx="1"/>
          </p:nvPr>
        </p:nvSpPr>
        <p:spPr>
          <a:xfrm>
            <a:off x="170481" y="2680793"/>
            <a:ext cx="11892882" cy="2904219"/>
          </a:xfrm>
        </p:spPr>
        <p:txBody>
          <a:bodyPr>
            <a:normAutofit lnSpcReduction="10000"/>
          </a:bodyPr>
          <a:lstStyle/>
          <a:p>
            <a:pPr>
              <a:lnSpc>
                <a:spcPct val="150000"/>
              </a:lnSpc>
            </a:pPr>
            <a:r>
              <a:rPr lang="nl-BE" sz="2800"/>
              <a:t>Belangrijk na te denken over hoe we kijken naar kinderarmoede</a:t>
            </a:r>
          </a:p>
          <a:p>
            <a:pPr>
              <a:lnSpc>
                <a:spcPct val="150000"/>
              </a:lnSpc>
            </a:pPr>
            <a:r>
              <a:rPr lang="nl-NL" sz="2800"/>
              <a:t>Ons gedrag, onze interacties worden </a:t>
            </a:r>
            <a:r>
              <a:rPr lang="nl-NL" sz="2800" err="1"/>
              <a:t>be</a:t>
            </a:r>
            <a:r>
              <a:rPr lang="nl-BE" sz="2800"/>
              <a:t>ïnvloed door onze manier van kijken</a:t>
            </a:r>
          </a:p>
          <a:p>
            <a:pPr>
              <a:lnSpc>
                <a:spcPct val="150000"/>
              </a:lnSpc>
            </a:pPr>
            <a:r>
              <a:rPr lang="nl-BE"/>
              <a:t>Bijdragen tot kritische reflectie </a:t>
            </a:r>
          </a:p>
          <a:p>
            <a:pPr>
              <a:lnSpc>
                <a:spcPct val="150000"/>
              </a:lnSpc>
            </a:pPr>
            <a:r>
              <a:rPr lang="nl-BE"/>
              <a:t>Bijdragen tot een verandering in kijk en attitude</a:t>
            </a:r>
            <a:r>
              <a:rPr lang="nl-BE" sz="2800"/>
              <a:t> </a:t>
            </a:r>
            <a:endParaRPr lang="nl-NL" sz="2800"/>
          </a:p>
          <a:p>
            <a:pPr>
              <a:lnSpc>
                <a:spcPct val="150000"/>
              </a:lnSpc>
            </a:pPr>
            <a:endParaRPr lang="nl-BE" sz="2800"/>
          </a:p>
        </p:txBody>
      </p:sp>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93830" y="5495358"/>
            <a:ext cx="1369533" cy="1222198"/>
          </a:xfrm>
          <a:prstGeom prst="rect">
            <a:avLst/>
          </a:prstGeom>
        </p:spPr>
      </p:pic>
    </p:spTree>
    <p:extLst>
      <p:ext uri="{BB962C8B-B14F-4D97-AF65-F5344CB8AC3E}">
        <p14:creationId xmlns:p14="http://schemas.microsoft.com/office/powerpoint/2010/main" val="156797197"/>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normAutofit/>
          </a:bodyPr>
          <a:lstStyle/>
          <a:p>
            <a:pPr marL="0" indent="0" algn="ctr">
              <a:buNone/>
            </a:pPr>
            <a:r>
              <a:rPr lang="nl-NL" sz="4000" b="1" i="1"/>
              <a:t>“Sarahs mama doet echt alles voor haar.</a:t>
            </a:r>
            <a:br>
              <a:rPr lang="nl-NL" sz="4000" b="1" i="1"/>
            </a:br>
            <a:r>
              <a:rPr lang="nl-NL" sz="4000" b="1" i="1"/>
              <a:t>Ze wil net als wij alleen maar het beste voor haar kind.”</a:t>
            </a:r>
          </a:p>
          <a:p>
            <a:pPr marL="0" indent="0" algn="ctr">
              <a:buNone/>
            </a:pPr>
            <a:br>
              <a:rPr lang="nl-NL" sz="4000" b="1"/>
            </a:br>
            <a:br>
              <a:rPr lang="nl-NL" b="1" i="1"/>
            </a:br>
            <a:endParaRPr lang="nl-NL"/>
          </a:p>
        </p:txBody>
      </p:sp>
    </p:spTree>
    <p:extLst>
      <p:ext uri="{BB962C8B-B14F-4D97-AF65-F5344CB8AC3E}">
        <p14:creationId xmlns:p14="http://schemas.microsoft.com/office/powerpoint/2010/main" val="306713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800819" y="1299671"/>
            <a:ext cx="9806152" cy="688665"/>
          </a:xfrm>
        </p:spPr>
        <p:txBody>
          <a:bodyPr>
            <a:normAutofit fontScale="90000"/>
          </a:bodyPr>
          <a:lstStyle/>
          <a:p>
            <a:br>
              <a:rPr lang="nl-NL" sz="2400" b="1" i="1"/>
            </a:br>
            <a:br>
              <a:rPr lang="nl-NL" sz="2400" b="1" i="1"/>
            </a:br>
            <a:r>
              <a:rPr lang="nl-NL" sz="3100" b="1" i="1"/>
              <a:t>“</a:t>
            </a:r>
            <a:r>
              <a:rPr lang="nl-NL" sz="3200" b="1" i="1"/>
              <a:t>Sarahs mama doet echt alles voor haar.</a:t>
            </a:r>
            <a:br>
              <a:rPr lang="nl-NL" sz="3200" b="1" i="1"/>
            </a:br>
            <a:r>
              <a:rPr lang="nl-NL" sz="3200" b="1" i="1"/>
              <a:t>Ze wil net als wij alleen maar het beste </a:t>
            </a:r>
            <a:br>
              <a:rPr lang="nl-NL" sz="3200" b="1" i="1"/>
            </a:br>
            <a:r>
              <a:rPr lang="nl-NL" sz="3200" b="1" i="1"/>
              <a:t>voor haar kind.”</a:t>
            </a:r>
            <a:br>
              <a:rPr lang="nl-NL" sz="3200" b="1" i="1"/>
            </a:br>
            <a:br>
              <a:rPr lang="nl-NL" sz="3100" b="1" i="1"/>
            </a:br>
            <a:r>
              <a:rPr lang="nl-NL" sz="3100" b="1" i="1"/>
              <a:t>  </a:t>
            </a:r>
            <a:br>
              <a:rPr lang="nl-NL" sz="3100" b="1" i="1"/>
            </a:br>
            <a:br>
              <a:rPr lang="nl-NL" sz="3100" b="1" i="1"/>
            </a:br>
            <a:br>
              <a:rPr lang="nl-NL" sz="2400"/>
            </a:br>
            <a:endParaRPr lang="nl-NL" sz="2400" b="1"/>
          </a:p>
        </p:txBody>
      </p:sp>
      <p:pic>
        <p:nvPicPr>
          <p:cNvPr id="8" name="Afbeelding 7"/>
          <p:cNvPicPr>
            <a:picLocks noChangeAspect="1"/>
          </p:cNvPicPr>
          <p:nvPr/>
        </p:nvPicPr>
        <p:blipFill>
          <a:blip r:embed="rId3"/>
          <a:stretch>
            <a:fillRect/>
          </a:stretch>
        </p:blipFill>
        <p:spPr>
          <a:xfrm>
            <a:off x="5123956" y="2385075"/>
            <a:ext cx="3681401" cy="4236522"/>
          </a:xfrm>
          <a:prstGeom prst="rect">
            <a:avLst/>
          </a:prstGeom>
        </p:spPr>
      </p:pic>
      <p:pic>
        <p:nvPicPr>
          <p:cNvPr id="9" name="Afbeelding 8"/>
          <p:cNvPicPr>
            <a:picLocks noChangeAspect="1"/>
          </p:cNvPicPr>
          <p:nvPr/>
        </p:nvPicPr>
        <p:blipFill>
          <a:blip r:embed="rId4"/>
          <a:stretch>
            <a:fillRect/>
          </a:stretch>
        </p:blipFill>
        <p:spPr>
          <a:xfrm rot="21202306">
            <a:off x="183120" y="2297283"/>
            <a:ext cx="4829225" cy="2414613"/>
          </a:xfrm>
          <a:prstGeom prst="rect">
            <a:avLst/>
          </a:prstGeom>
        </p:spPr>
      </p:pic>
      <p:sp>
        <p:nvSpPr>
          <p:cNvPr id="3" name="Rechthoek 2"/>
          <p:cNvSpPr/>
          <p:nvPr/>
        </p:nvSpPr>
        <p:spPr>
          <a:xfrm>
            <a:off x="1194280" y="5145285"/>
            <a:ext cx="3664794" cy="1200329"/>
          </a:xfrm>
          <a:prstGeom prst="rect">
            <a:avLst/>
          </a:prstGeom>
        </p:spPr>
        <p:txBody>
          <a:bodyPr wrap="square">
            <a:spAutoFit/>
          </a:bodyPr>
          <a:lstStyle/>
          <a:p>
            <a:pPr algn="ctr">
              <a:buNone/>
            </a:pPr>
            <a:r>
              <a:rPr lang="nl-BE" i="1">
                <a:solidFill>
                  <a:schemeClr val="dk1"/>
                </a:solidFill>
              </a:rPr>
              <a:t>“Honger lijden is erg, maar ik spaar </a:t>
            </a:r>
          </a:p>
          <a:p>
            <a:pPr algn="ctr">
              <a:buNone/>
            </a:pPr>
            <a:r>
              <a:rPr lang="nl-BE" i="1">
                <a:solidFill>
                  <a:schemeClr val="dk1"/>
                </a:solidFill>
              </a:rPr>
              <a:t>me het eten uit de mond in de </a:t>
            </a:r>
          </a:p>
          <a:p>
            <a:pPr algn="ctr">
              <a:buNone/>
            </a:pPr>
            <a:r>
              <a:rPr lang="nl-BE" i="1">
                <a:solidFill>
                  <a:schemeClr val="dk1"/>
                </a:solidFill>
              </a:rPr>
              <a:t>hoop dan mijn kinderen uit deze </a:t>
            </a:r>
          </a:p>
          <a:p>
            <a:pPr algn="ctr">
              <a:buNone/>
            </a:pPr>
            <a:r>
              <a:rPr lang="nl-BE" i="1">
                <a:solidFill>
                  <a:schemeClr val="dk1"/>
                </a:solidFill>
              </a:rPr>
              <a:t>vicieuze cirkel kunnen ontsnappen</a:t>
            </a:r>
            <a:r>
              <a:rPr lang="fr-BE" i="1">
                <a:solidFill>
                  <a:schemeClr val="dk1"/>
                </a:solidFill>
              </a:rPr>
              <a:t>.»</a:t>
            </a:r>
          </a:p>
        </p:txBody>
      </p:sp>
      <p:sp>
        <p:nvSpPr>
          <p:cNvPr id="10" name="Rechthoek 9"/>
          <p:cNvSpPr/>
          <p:nvPr/>
        </p:nvSpPr>
        <p:spPr>
          <a:xfrm>
            <a:off x="8853137" y="2825953"/>
            <a:ext cx="3137647" cy="3354765"/>
          </a:xfrm>
          <a:prstGeom prst="rect">
            <a:avLst/>
          </a:prstGeom>
        </p:spPr>
        <p:txBody>
          <a:bodyPr wrap="square">
            <a:spAutoFit/>
          </a:bodyPr>
          <a:lstStyle/>
          <a:p>
            <a:r>
              <a:rPr lang="nl-NL" sz="2400" u="sng">
                <a:solidFill>
                  <a:srgbClr val="520087"/>
                </a:solidFill>
                <a:latin typeface="ArialMT" charset="0"/>
                <a:hlinkClick r:id="rId5"/>
              </a:rPr>
              <a:t>Leonardo DiCaprio wins Best Leading Actor award - The ...</a:t>
            </a:r>
            <a:endParaRPr lang="nl-NL" sz="2400" u="sng">
              <a:solidFill>
                <a:srgbClr val="1A1A1A"/>
              </a:solidFill>
              <a:latin typeface="ArialMT" charset="0"/>
              <a:hlinkClick r:id="rId5"/>
            </a:endParaRPr>
          </a:p>
          <a:p>
            <a:endParaRPr lang="nl-NL">
              <a:solidFill>
                <a:srgbClr val="520087"/>
              </a:solidFill>
              <a:latin typeface="ArialMT" charset="0"/>
              <a:hlinkClick r:id="rId6"/>
            </a:endParaRPr>
          </a:p>
          <a:p>
            <a:r>
              <a:rPr lang="pl-PL" sz="1400" b="1">
                <a:solidFill>
                  <a:srgbClr val="FFFFFF"/>
                </a:solidFill>
                <a:latin typeface="ArialMT" charset="0"/>
                <a:hlinkClick r:id="rId6"/>
              </a:rPr>
              <a:t>▶ 2:58</a:t>
            </a:r>
          </a:p>
          <a:p>
            <a:r>
              <a:rPr lang="pl-PL">
                <a:solidFill>
                  <a:srgbClr val="0B5519"/>
                </a:solidFill>
                <a:latin typeface="ArialMT" charset="0"/>
                <a:hlinkClick r:id="rId6"/>
              </a:rPr>
              <a:t>https://www.youtube.com/watch?v=csOZOynHu78</a:t>
            </a:r>
            <a:r>
              <a:rPr lang="pl-PL">
                <a:solidFill>
                  <a:srgbClr val="0B5519"/>
                </a:solidFill>
                <a:latin typeface="ArialMT" charset="0"/>
              </a:rPr>
              <a:t> </a:t>
            </a:r>
            <a:endParaRPr lang="pl-PL">
              <a:solidFill>
                <a:srgbClr val="6D6D6D"/>
              </a:solidFill>
              <a:latin typeface="ArialMT" charset="0"/>
            </a:endParaRPr>
          </a:p>
          <a:p>
            <a:r>
              <a:rPr lang="pl-PL">
                <a:solidFill>
                  <a:srgbClr val="6D6D6D"/>
                </a:solidFill>
                <a:latin typeface="ArialMT" charset="0"/>
              </a:rPr>
              <a:t>14 </a:t>
            </a:r>
            <a:r>
              <a:rPr lang="pl-PL" err="1">
                <a:solidFill>
                  <a:srgbClr val="6D6D6D"/>
                </a:solidFill>
                <a:latin typeface="ArialMT" charset="0"/>
              </a:rPr>
              <a:t>feb</a:t>
            </a:r>
            <a:r>
              <a:rPr lang="pl-PL">
                <a:solidFill>
                  <a:srgbClr val="6D6D6D"/>
                </a:solidFill>
                <a:latin typeface="ArialMT" charset="0"/>
              </a:rPr>
              <a:t>. 2016 – </a:t>
            </a:r>
          </a:p>
          <a:p>
            <a:r>
              <a:rPr lang="pl-PL" b="1">
                <a:solidFill>
                  <a:srgbClr val="424242"/>
                </a:solidFill>
                <a:latin typeface="ArialMT" charset="0"/>
              </a:rPr>
              <a:t>Leonardo </a:t>
            </a:r>
            <a:r>
              <a:rPr lang="pl-PL" b="1" err="1">
                <a:solidFill>
                  <a:srgbClr val="424242"/>
                </a:solidFill>
                <a:latin typeface="ArialMT" charset="0"/>
              </a:rPr>
              <a:t>DiCaprio's</a:t>
            </a:r>
            <a:r>
              <a:rPr lang="pl-PL" b="1">
                <a:solidFill>
                  <a:srgbClr val="424242"/>
                </a:solidFill>
                <a:latin typeface="ArialMT" charset="0"/>
              </a:rPr>
              <a:t> BAFTA</a:t>
            </a:r>
            <a:r>
              <a:rPr lang="pl-PL">
                <a:solidFill>
                  <a:srgbClr val="424242"/>
                </a:solidFill>
                <a:latin typeface="ArialMT" charset="0"/>
              </a:rPr>
              <a:t> </a:t>
            </a:r>
            <a:r>
              <a:rPr lang="pl-PL" err="1">
                <a:solidFill>
                  <a:srgbClr val="424242"/>
                </a:solidFill>
                <a:latin typeface="ArialMT" charset="0"/>
              </a:rPr>
              <a:t>acceptance</a:t>
            </a:r>
            <a:r>
              <a:rPr lang="pl-PL">
                <a:solidFill>
                  <a:srgbClr val="424242"/>
                </a:solidFill>
                <a:latin typeface="ArialMT" charset="0"/>
              </a:rPr>
              <a:t> speech for Best </a:t>
            </a:r>
            <a:r>
              <a:rPr lang="pl-PL" err="1">
                <a:solidFill>
                  <a:srgbClr val="424242"/>
                </a:solidFill>
                <a:latin typeface="ArialMT" charset="0"/>
              </a:rPr>
              <a:t>Actor</a:t>
            </a:r>
            <a:r>
              <a:rPr lang="pl-PL">
                <a:solidFill>
                  <a:srgbClr val="424242"/>
                </a:solidFill>
                <a:latin typeface="ArialMT" charset="0"/>
              </a:rPr>
              <a:t>.</a:t>
            </a:r>
            <a:endParaRPr lang="nl-NL"/>
          </a:p>
        </p:txBody>
      </p:sp>
    </p:spTree>
    <p:extLst>
      <p:ext uri="{BB962C8B-B14F-4D97-AF65-F5344CB8AC3E}">
        <p14:creationId xmlns:p14="http://schemas.microsoft.com/office/powerpoint/2010/main" val="482122546"/>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203271" y="2610495"/>
            <a:ext cx="9713258" cy="3318936"/>
          </a:xfrm>
        </p:spPr>
        <p:txBody>
          <a:bodyPr/>
          <a:lstStyle/>
          <a:p>
            <a:r>
              <a:rPr lang="nl-NL"/>
              <a:t>Arme ouders zijn mensen zoals jij en ik. Het enige verschil is dat hun levensomstandigheden hen dwingt tot keuzes die wij niet hoeven te maken. Dat maakte het hen soms moeilijk om </a:t>
            </a:r>
            <a:r>
              <a:rPr lang="nl-NL" b="1"/>
              <a:t>een goede ouder </a:t>
            </a:r>
            <a:r>
              <a:rPr lang="nl-NL"/>
              <a:t>te zijn.</a:t>
            </a:r>
          </a:p>
          <a:p>
            <a:endParaRPr lang="nl-NL"/>
          </a:p>
          <a:p>
            <a:r>
              <a:rPr lang="nl-NL" i="1"/>
              <a:t>Dit frame heeft een positief uitgangspunt. Lees jij ook de andere frames? Ze helpen je om nog genuanceerder te kijken. </a:t>
            </a:r>
          </a:p>
          <a:p>
            <a:endParaRPr lang="nl-NL"/>
          </a:p>
        </p:txBody>
      </p:sp>
      <p:sp>
        <p:nvSpPr>
          <p:cNvPr id="4" name="Rechthoek 3"/>
          <p:cNvSpPr/>
          <p:nvPr/>
        </p:nvSpPr>
        <p:spPr>
          <a:xfrm>
            <a:off x="4591391" y="1381998"/>
            <a:ext cx="2937022" cy="523220"/>
          </a:xfrm>
          <a:prstGeom prst="rect">
            <a:avLst/>
          </a:prstGeom>
        </p:spPr>
        <p:txBody>
          <a:bodyPr wrap="none">
            <a:spAutoFit/>
          </a:bodyPr>
          <a:lstStyle/>
          <a:p>
            <a:pPr algn="ctr"/>
            <a:r>
              <a:rPr lang="nl-NL" sz="2400" b="1">
                <a:solidFill>
                  <a:schemeClr val="accent1"/>
                </a:solidFill>
              </a:rPr>
              <a:t>7. </a:t>
            </a:r>
            <a:r>
              <a:rPr lang="nl-NL" sz="2800" b="1" u="sng"/>
              <a:t>De goede ouder</a:t>
            </a:r>
            <a:endParaRPr lang="nl-NL" sz="2800" u="sng"/>
          </a:p>
        </p:txBody>
      </p:sp>
    </p:spTree>
    <p:extLst>
      <p:ext uri="{BB962C8B-B14F-4D97-AF65-F5344CB8AC3E}">
        <p14:creationId xmlns:p14="http://schemas.microsoft.com/office/powerpoint/2010/main" val="676010503"/>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a:xfrm>
            <a:off x="0" y="1825625"/>
            <a:ext cx="11966028" cy="3388696"/>
          </a:xfrm>
        </p:spPr>
        <p:txBody>
          <a:bodyPr vert="horz" lIns="91440" tIns="45720" rIns="91440" bIns="45720" rtlCol="0" anchor="t">
            <a:normAutofit/>
          </a:bodyPr>
          <a:lstStyle/>
          <a:p>
            <a:pPr marL="0" indent="0" algn="ctr">
              <a:buNone/>
            </a:pPr>
            <a:r>
              <a:rPr lang="nl-NL" sz="4000" b="1" i="1"/>
              <a:t>“Arm zijn of worden? Het is een lotje van de loterij.                          </a:t>
            </a:r>
            <a:br>
              <a:rPr lang="nl-NL" sz="4000" b="1" i="1"/>
            </a:br>
            <a:r>
              <a:rPr lang="nl-NL" sz="4000" b="1" i="1"/>
              <a:t>Sarah heeft pech dat ze in dat gezin geboren is.”</a:t>
            </a:r>
            <a:br>
              <a:rPr lang="nl-NL" b="1" i="1"/>
            </a:br>
            <a:endParaRPr lang="nl-NL"/>
          </a:p>
        </p:txBody>
      </p:sp>
    </p:spTree>
    <p:extLst>
      <p:ext uri="{BB962C8B-B14F-4D97-AF65-F5344CB8AC3E}">
        <p14:creationId xmlns:p14="http://schemas.microsoft.com/office/powerpoint/2010/main" val="21271814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1078426" y="187955"/>
            <a:ext cx="9601196" cy="2960202"/>
          </a:xfrm>
        </p:spPr>
        <p:txBody>
          <a:bodyPr>
            <a:noAutofit/>
          </a:bodyPr>
          <a:lstStyle/>
          <a:p>
            <a:br>
              <a:rPr lang="nl-NL" sz="2800" b="1" i="1"/>
            </a:br>
            <a:r>
              <a:rPr lang="nl-NL" sz="2800" b="1" i="1"/>
              <a:t>“Arm zijn of worden? Het is een lotje van de loterij.                          </a:t>
            </a:r>
            <a:br>
              <a:rPr lang="nl-NL" sz="2800" b="1" i="1"/>
            </a:br>
            <a:r>
              <a:rPr lang="nl-NL" sz="2800" b="1" i="1"/>
              <a:t>Sarah heeft pech dat ze in dat gezin geboren is.”</a:t>
            </a:r>
            <a:br>
              <a:rPr lang="nl-NL" sz="2800" b="1" i="1"/>
            </a:br>
            <a:br>
              <a:rPr lang="nl-NL" sz="2800" b="1" i="1"/>
            </a:br>
            <a:br>
              <a:rPr lang="nl-NL" sz="2800" b="1" i="1"/>
            </a:br>
            <a:endParaRPr lang="nl-NL" sz="2800" b="1"/>
          </a:p>
        </p:txBody>
      </p:sp>
      <p:pic>
        <p:nvPicPr>
          <p:cNvPr id="7" name="Picture 2" descr="http://ongelijkheid.be/IMG/jpg/iedereen_kan_in_armoede_terecht_kom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8426" y="2014360"/>
            <a:ext cx="3396165" cy="4683133"/>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p:cNvPicPr>
            <a:picLocks noChangeAspect="1"/>
          </p:cNvPicPr>
          <p:nvPr/>
        </p:nvPicPr>
        <p:blipFill>
          <a:blip r:embed="rId4"/>
          <a:stretch>
            <a:fillRect/>
          </a:stretch>
        </p:blipFill>
        <p:spPr>
          <a:xfrm>
            <a:off x="4682957" y="2656052"/>
            <a:ext cx="6571318" cy="3920547"/>
          </a:xfrm>
          <a:prstGeom prst="rect">
            <a:avLst/>
          </a:prstGeom>
        </p:spPr>
      </p:pic>
    </p:spTree>
    <p:extLst>
      <p:ext uri="{BB962C8B-B14F-4D97-AF65-F5344CB8AC3E}">
        <p14:creationId xmlns:p14="http://schemas.microsoft.com/office/powerpoint/2010/main" val="700443125"/>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1321458" y="1043231"/>
            <a:ext cx="9601196" cy="704573"/>
          </a:xfrm>
        </p:spPr>
        <p:txBody>
          <a:bodyPr>
            <a:normAutofit/>
          </a:bodyPr>
          <a:lstStyle/>
          <a:p>
            <a:pPr algn="ctr"/>
            <a:r>
              <a:rPr lang="nl-NL" sz="2800" b="1">
                <a:solidFill>
                  <a:schemeClr val="accent1"/>
                </a:solidFill>
              </a:rPr>
              <a:t>8. </a:t>
            </a:r>
            <a:r>
              <a:rPr lang="nl-NL" sz="2800" b="1" u="sng"/>
              <a:t>Het lot</a:t>
            </a:r>
            <a:endParaRPr lang="nl-NL" sz="2800" u="sng"/>
          </a:p>
        </p:txBody>
      </p:sp>
      <p:sp>
        <p:nvSpPr>
          <p:cNvPr id="3" name="Tijdelijke aanduiding voor inhoud 2"/>
          <p:cNvSpPr>
            <a:spLocks noGrp="1"/>
          </p:cNvSpPr>
          <p:nvPr>
            <p:ph idx="1"/>
          </p:nvPr>
        </p:nvSpPr>
        <p:spPr>
          <a:xfrm>
            <a:off x="1321458" y="2345856"/>
            <a:ext cx="10092580" cy="3076117"/>
          </a:xfrm>
        </p:spPr>
        <p:txBody>
          <a:bodyPr>
            <a:normAutofit/>
          </a:bodyPr>
          <a:lstStyle/>
          <a:p>
            <a:r>
              <a:rPr lang="nl-NL"/>
              <a:t>Armoede heeft niks te maken met individuele keuze en gedrag. </a:t>
            </a:r>
            <a:r>
              <a:rPr lang="nl-NL" b="1"/>
              <a:t>Het lot, </a:t>
            </a:r>
            <a:r>
              <a:rPr lang="nl-NL"/>
              <a:t>waar je wieg heeft gestaan, bepaalt welke kansen je krijgt. Bovendien kan iedereen in armoede vervallen: na een zwaar ongeval, een ziekte, echtscheiding, </a:t>
            </a:r>
            <a:r>
              <a:rPr lang="nl-NL" err="1"/>
              <a:t>jobverlies</a:t>
            </a:r>
            <a:r>
              <a:rPr lang="nl-NL"/>
              <a:t>. </a:t>
            </a:r>
          </a:p>
          <a:p>
            <a:endParaRPr lang="nl-NL"/>
          </a:p>
          <a:p>
            <a:r>
              <a:rPr lang="nl-NL" i="1"/>
              <a:t>Dit frame is best fatalistisch. Lees jij ook de andere frames? Ze helpen je om genuanceerder te kijken. </a:t>
            </a:r>
          </a:p>
          <a:p>
            <a:endParaRPr lang="nl-NL"/>
          </a:p>
        </p:txBody>
      </p:sp>
    </p:spTree>
    <p:extLst>
      <p:ext uri="{BB962C8B-B14F-4D97-AF65-F5344CB8AC3E}">
        <p14:creationId xmlns:p14="http://schemas.microsoft.com/office/powerpoint/2010/main" val="1989732668"/>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graphicFrame>
        <p:nvGraphicFramePr>
          <p:cNvPr id="4" name="Tijdelijke aanduiding voor inhoud 3"/>
          <p:cNvGraphicFramePr>
            <a:graphicFrameLocks noGrp="1"/>
          </p:cNvGraphicFramePr>
          <p:nvPr>
            <p:ph idx="1"/>
            <p:extLst>
              <p:ext uri="{D42A27DB-BD31-4B8C-83A1-F6EECF244321}">
                <p14:modId xmlns:p14="http://schemas.microsoft.com/office/powerpoint/2010/main" val="2113208435"/>
              </p:ext>
            </p:extLst>
          </p:nvPr>
        </p:nvGraphicFramePr>
        <p:xfrm>
          <a:off x="0" y="-1"/>
          <a:ext cx="12192000" cy="6940907"/>
        </p:xfrm>
        <a:graphic>
          <a:graphicData uri="http://schemas.openxmlformats.org/drawingml/2006/table">
            <a:tbl>
              <a:tblPr firstRow="1" bandRow="1">
                <a:tableStyleId>{5C22544A-7EE6-4342-B048-85BDC9FD1C3A}</a:tableStyleId>
              </a:tblPr>
              <a:tblGrid>
                <a:gridCol w="1363461">
                  <a:extLst>
                    <a:ext uri="{9D8B030D-6E8A-4147-A177-3AD203B41FA5}">
                      <a16:colId xmlns:a16="http://schemas.microsoft.com/office/drawing/2014/main" val="20000"/>
                    </a:ext>
                  </a:extLst>
                </a:gridCol>
                <a:gridCol w="5295518">
                  <a:extLst>
                    <a:ext uri="{9D8B030D-6E8A-4147-A177-3AD203B41FA5}">
                      <a16:colId xmlns:a16="http://schemas.microsoft.com/office/drawing/2014/main" val="20001"/>
                    </a:ext>
                  </a:extLst>
                </a:gridCol>
                <a:gridCol w="5533021">
                  <a:extLst>
                    <a:ext uri="{9D8B030D-6E8A-4147-A177-3AD203B41FA5}">
                      <a16:colId xmlns:a16="http://schemas.microsoft.com/office/drawing/2014/main" val="20002"/>
                    </a:ext>
                  </a:extLst>
                </a:gridCol>
              </a:tblGrid>
              <a:tr h="469300">
                <a:tc>
                  <a:txBody>
                    <a:bodyPr/>
                    <a:lstStyle/>
                    <a:p>
                      <a:r>
                        <a:rPr lang="nl-BE" b="1" i="0" noProof="0"/>
                        <a:t>Niveaus</a:t>
                      </a:r>
                    </a:p>
                  </a:txBody>
                  <a:tcPr>
                    <a:solidFill>
                      <a:srgbClr val="036E8A"/>
                    </a:solidFill>
                  </a:tcPr>
                </a:tc>
                <a:tc>
                  <a:txBody>
                    <a:bodyPr/>
                    <a:lstStyle/>
                    <a:p>
                      <a:r>
                        <a:rPr lang="nl-BE" b="1" i="0" noProof="0"/>
                        <a:t>Problematiserende</a:t>
                      </a:r>
                      <a:r>
                        <a:rPr lang="nl-BE" b="1" i="0" baseline="0" noProof="0"/>
                        <a:t> Frames</a:t>
                      </a:r>
                      <a:endParaRPr lang="nl-BE" b="1" i="0" noProof="0"/>
                    </a:p>
                  </a:txBody>
                  <a:tcPr>
                    <a:solidFill>
                      <a:srgbClr val="036E8A"/>
                    </a:solidFill>
                  </a:tcPr>
                </a:tc>
                <a:tc>
                  <a:txBody>
                    <a:bodyPr/>
                    <a:lstStyle/>
                    <a:p>
                      <a:r>
                        <a:rPr lang="nl-BE" b="1" i="0" noProof="0" err="1"/>
                        <a:t>Deproblematiserende</a:t>
                      </a:r>
                      <a:r>
                        <a:rPr lang="nl-BE" b="1" i="0" baseline="0" noProof="0"/>
                        <a:t> Counterframes</a:t>
                      </a:r>
                      <a:endParaRPr lang="nl-BE" b="1" i="0" noProof="0"/>
                    </a:p>
                  </a:txBody>
                  <a:tcPr>
                    <a:solidFill>
                      <a:srgbClr val="036E8A"/>
                    </a:solidFill>
                  </a:tcPr>
                </a:tc>
                <a:extLst>
                  <a:ext uri="{0D108BD9-81ED-4DB2-BD59-A6C34878D82A}">
                    <a16:rowId xmlns:a16="http://schemas.microsoft.com/office/drawing/2014/main" val="10000"/>
                  </a:ext>
                </a:extLst>
              </a:tr>
              <a:tr h="376205">
                <a:tc gridSpan="3">
                  <a:txBody>
                    <a:bodyPr/>
                    <a:lstStyle/>
                    <a:p>
                      <a:r>
                        <a:rPr lang="nl-BE" b="1" noProof="0"/>
                        <a:t>Focus op het Kind in Armoede</a:t>
                      </a:r>
                    </a:p>
                  </a:txBody>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10001"/>
                  </a:ext>
                </a:extLst>
              </a:tr>
              <a:tr h="2451963">
                <a:tc>
                  <a:txBody>
                    <a:bodyPr/>
                    <a:lstStyle/>
                    <a:p>
                      <a:endParaRPr lang="nl-BE" noProof="0"/>
                    </a:p>
                  </a:txBody>
                  <a:tcPr/>
                </a:tc>
                <a:tc>
                  <a:txBody>
                    <a:bodyPr/>
                    <a:lstStyle/>
                    <a:p>
                      <a:pPr marL="342900" indent="-342900" algn="l">
                        <a:buFont typeface="+mj-lt"/>
                        <a:buAutoNum type="arabicPeriod"/>
                      </a:pPr>
                      <a:r>
                        <a:rPr lang="nl-BE" baseline="0" noProof="0"/>
                        <a:t>Het onschuldige slachtoffer</a:t>
                      </a:r>
                    </a:p>
                    <a:p>
                      <a:pPr marL="342900" indent="-342900" algn="l">
                        <a:buFont typeface="+mj-lt"/>
                        <a:buAutoNum type="arabicPeriod"/>
                      </a:pPr>
                      <a:endParaRPr lang="nl-BE" baseline="0" noProof="0"/>
                    </a:p>
                    <a:p>
                      <a:pPr marL="342900" indent="-342900" algn="l">
                        <a:buFont typeface="+mj-lt"/>
                        <a:buAutoNum type="arabicPeriod"/>
                      </a:pPr>
                      <a:endParaRPr lang="nl-BE" baseline="0" noProof="0"/>
                    </a:p>
                    <a:p>
                      <a:pPr marL="342900" indent="-342900" algn="l">
                        <a:buFont typeface="+mj-lt"/>
                        <a:buAutoNum type="arabicPeriod"/>
                      </a:pPr>
                      <a:endParaRPr lang="nl-BE" baseline="0" noProof="0"/>
                    </a:p>
                    <a:p>
                      <a:pPr marL="342900" indent="-342900" algn="l">
                        <a:buFont typeface="+mj-lt"/>
                        <a:buNone/>
                      </a:pPr>
                      <a:r>
                        <a:rPr lang="nl-BE" baseline="0" noProof="0"/>
                        <a:t>2. Het Blok aan het Been</a:t>
                      </a:r>
                      <a:endParaRPr lang="nl-BE" noProof="0"/>
                    </a:p>
                  </a:txBody>
                  <a:tcPr anchor="ctr"/>
                </a:tc>
                <a:tc>
                  <a:txBody>
                    <a:bodyPr/>
                    <a:lstStyle/>
                    <a:p>
                      <a:r>
                        <a:rPr lang="nl-BE" noProof="0"/>
                        <a:t>  3. De Kiem</a:t>
                      </a:r>
                    </a:p>
                    <a:p>
                      <a:endParaRPr lang="nl-BE" noProof="0"/>
                    </a:p>
                    <a:p>
                      <a:endParaRPr lang="nl-BE" noProof="0"/>
                    </a:p>
                    <a:p>
                      <a:r>
                        <a:rPr lang="nl-BE" noProof="0"/>
                        <a:t>  4. Samen staan we sterk</a:t>
                      </a:r>
                    </a:p>
                    <a:p>
                      <a:endParaRPr lang="nl-BE" noProof="0"/>
                    </a:p>
                    <a:p>
                      <a:endParaRPr lang="nl-BE" noProof="0"/>
                    </a:p>
                    <a:p>
                      <a:r>
                        <a:rPr lang="nl-BE" noProof="0"/>
                        <a:t>  5. De Harde Leerschool</a:t>
                      </a:r>
                    </a:p>
                  </a:txBody>
                  <a:tcPr/>
                </a:tc>
                <a:extLst>
                  <a:ext uri="{0D108BD9-81ED-4DB2-BD59-A6C34878D82A}">
                    <a16:rowId xmlns:a16="http://schemas.microsoft.com/office/drawing/2014/main" val="10002"/>
                  </a:ext>
                </a:extLst>
              </a:tr>
              <a:tr h="376205">
                <a:tc gridSpan="3">
                  <a:txBody>
                    <a:bodyPr/>
                    <a:lstStyle/>
                    <a:p>
                      <a:r>
                        <a:rPr lang="nl-BE" b="1" noProof="0"/>
                        <a:t>Focus op de Ouder in Armoede</a:t>
                      </a:r>
                    </a:p>
                  </a:txBody>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10003"/>
                  </a:ext>
                </a:extLst>
              </a:tr>
              <a:tr h="1342343">
                <a:tc>
                  <a:txBody>
                    <a:bodyPr/>
                    <a:lstStyle/>
                    <a:p>
                      <a:endParaRPr lang="nl-BE" noProof="0"/>
                    </a:p>
                  </a:txBody>
                  <a:tcPr/>
                </a:tc>
                <a:tc>
                  <a:txBody>
                    <a:bodyPr/>
                    <a:lstStyle/>
                    <a:p>
                      <a:r>
                        <a:rPr lang="nl-BE" noProof="0"/>
                        <a:t>6. De Slechte Ouder</a:t>
                      </a:r>
                    </a:p>
                  </a:txBody>
                  <a:tcPr anchor="ctr"/>
                </a:tc>
                <a:tc>
                  <a:txBody>
                    <a:bodyPr/>
                    <a:lstStyle/>
                    <a:p>
                      <a:r>
                        <a:rPr lang="nl-BE" noProof="0"/>
                        <a:t>  7. De goede ouder</a:t>
                      </a:r>
                    </a:p>
                    <a:p>
                      <a:endParaRPr lang="nl-BE" noProof="0"/>
                    </a:p>
                    <a:p>
                      <a:endParaRPr lang="nl-BE" noProof="0"/>
                    </a:p>
                    <a:p>
                      <a:r>
                        <a:rPr lang="nl-BE" noProof="0"/>
                        <a:t>  8. Het lot</a:t>
                      </a:r>
                    </a:p>
                  </a:txBody>
                  <a:tcPr/>
                </a:tc>
                <a:extLst>
                  <a:ext uri="{0D108BD9-81ED-4DB2-BD59-A6C34878D82A}">
                    <a16:rowId xmlns:a16="http://schemas.microsoft.com/office/drawing/2014/main" val="10004"/>
                  </a:ext>
                </a:extLst>
              </a:tr>
              <a:tr h="376205">
                <a:tc gridSpan="3">
                  <a:txBody>
                    <a:bodyPr/>
                    <a:lstStyle/>
                    <a:p>
                      <a:r>
                        <a:rPr lang="nl-BE" b="1" noProof="0"/>
                        <a:t>Focus op het Fenomeen Armoede</a:t>
                      </a:r>
                    </a:p>
                  </a:txBody>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10005"/>
                  </a:ext>
                </a:extLst>
              </a:tr>
              <a:tr h="1548686">
                <a:tc>
                  <a:txBody>
                    <a:bodyPr/>
                    <a:lstStyle/>
                    <a:p>
                      <a:endParaRPr lang="nl-BE" noProof="0"/>
                    </a:p>
                    <a:p>
                      <a:endParaRPr lang="nl-BE" noProof="0"/>
                    </a:p>
                    <a:p>
                      <a:endParaRPr lang="nl-BE" noProof="0"/>
                    </a:p>
                    <a:p>
                      <a:endParaRPr lang="nl-BE" noProof="0"/>
                    </a:p>
                    <a:p>
                      <a:endParaRPr lang="nl-BE" noProof="0"/>
                    </a:p>
                  </a:txBody>
                  <a:tcPr/>
                </a:tc>
                <a:tc>
                  <a:txBody>
                    <a:bodyPr/>
                    <a:lstStyle/>
                    <a:p>
                      <a:r>
                        <a:rPr lang="nl-BE" noProof="0"/>
                        <a:t>  9. De Koorts</a:t>
                      </a:r>
                    </a:p>
                    <a:p>
                      <a:endParaRPr lang="nl-BE" noProof="0"/>
                    </a:p>
                    <a:p>
                      <a:endParaRPr lang="nl-BE" noProof="0"/>
                    </a:p>
                    <a:p>
                      <a:r>
                        <a:rPr lang="nl-BE" noProof="0"/>
                        <a:t>11. Ons geweten sussen</a:t>
                      </a:r>
                    </a:p>
                  </a:txBody>
                  <a:tcPr/>
                </a:tc>
                <a:tc>
                  <a:txBody>
                    <a:bodyPr/>
                    <a:lstStyle/>
                    <a:p>
                      <a:r>
                        <a:rPr lang="nl-BE" noProof="0"/>
                        <a:t>10. </a:t>
                      </a:r>
                      <a:r>
                        <a:rPr lang="nl-BE" sz="1800" b="0" i="0" kern="1200">
                          <a:solidFill>
                            <a:schemeClr val="dk1"/>
                          </a:solidFill>
                          <a:effectLst/>
                          <a:latin typeface="+mn-lt"/>
                          <a:ea typeface="+mn-ea"/>
                          <a:cs typeface="+mn-cs"/>
                        </a:rPr>
                        <a:t>een wake-</a:t>
                      </a:r>
                      <a:r>
                        <a:rPr lang="nl-BE" sz="1800" b="0" i="0" kern="1200" err="1">
                          <a:solidFill>
                            <a:schemeClr val="dk1"/>
                          </a:solidFill>
                          <a:effectLst/>
                          <a:latin typeface="+mn-lt"/>
                          <a:ea typeface="+mn-ea"/>
                          <a:cs typeface="+mn-cs"/>
                        </a:rPr>
                        <a:t>upcall</a:t>
                      </a:r>
                      <a:endParaRPr lang="nl-BE" sz="1800" b="0" i="0" kern="1200">
                        <a:solidFill>
                          <a:schemeClr val="dk1"/>
                        </a:solidFill>
                        <a:effectLst/>
                        <a:latin typeface="+mn-lt"/>
                        <a:ea typeface="+mn-ea"/>
                        <a:cs typeface="+mn-cs"/>
                      </a:endParaRPr>
                    </a:p>
                    <a:p>
                      <a:endParaRPr lang="nl-BE" b="0" noProof="0"/>
                    </a:p>
                    <a:p>
                      <a:endParaRPr lang="nl-BE" noProof="0"/>
                    </a:p>
                    <a:p>
                      <a:r>
                        <a:rPr lang="nl-BE" noProof="0"/>
                        <a:t>12. Ons consumptiepatroon in vraag</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11215334"/>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normAutofit/>
          </a:bodyPr>
          <a:lstStyle/>
          <a:p>
            <a:pPr marL="0" indent="0" algn="ctr">
              <a:buNone/>
            </a:pPr>
            <a:r>
              <a:rPr lang="nl-NL" sz="4000" b="1" i="1"/>
              <a:t>“Steeds meer kinderen zijn zo arm als Sarah.                                                                   </a:t>
            </a:r>
            <a:br>
              <a:rPr lang="nl-NL" sz="4000" b="1" i="1"/>
            </a:br>
            <a:r>
              <a:rPr lang="nl-NL" sz="4000" b="1" i="1"/>
              <a:t>Er gaat toch iets fout met onze samenleving.”</a:t>
            </a:r>
            <a:endParaRPr lang="nl-NL" sz="4000"/>
          </a:p>
        </p:txBody>
      </p:sp>
    </p:spTree>
    <p:extLst>
      <p:ext uri="{BB962C8B-B14F-4D97-AF65-F5344CB8AC3E}">
        <p14:creationId xmlns:p14="http://schemas.microsoft.com/office/powerpoint/2010/main" val="6298785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793617" y="1107151"/>
            <a:ext cx="10594427" cy="667489"/>
          </a:xfrm>
        </p:spPr>
        <p:txBody>
          <a:bodyPr>
            <a:normAutofit fontScale="90000"/>
          </a:bodyPr>
          <a:lstStyle/>
          <a:p>
            <a:r>
              <a:rPr lang="nl-NL" sz="3100" b="1" i="1"/>
              <a:t>“Steeds meer kinderen zijn zo arm als Sarah.                                                                   </a:t>
            </a:r>
            <a:br>
              <a:rPr lang="nl-NL" sz="3100" b="1" i="1"/>
            </a:br>
            <a:r>
              <a:rPr lang="nl-NL" sz="3100" b="1" i="1"/>
              <a:t>Er gaat toch iets fout met onze samenleving.”</a:t>
            </a:r>
            <a:br>
              <a:rPr lang="nl-NL" sz="2400" b="1" i="1"/>
            </a:br>
            <a:br>
              <a:rPr lang="nl-NL" sz="800" b="1" i="1"/>
            </a:br>
            <a:br>
              <a:rPr lang="nl-NL" sz="2400" b="1" i="1"/>
            </a:br>
            <a:endParaRPr lang="nl-NL" sz="2400" b="1"/>
          </a:p>
        </p:txBody>
      </p:sp>
      <p:pic>
        <p:nvPicPr>
          <p:cNvPr id="8" name="Picture 2" descr="http://www.andereuropa.org/wp-content/uploads/2014/02/GRAF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21634"/>
            <a:ext cx="4270782" cy="27592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static2.trouw.nl/static/photo/2013/4/1/11/20131203083950/media_xl_197786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0781" y="3288857"/>
            <a:ext cx="5001927" cy="2821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plzcdn.com/ZillaIMG/b7209edee955dcfeb45f0c7608d15d2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72709" y="2103004"/>
            <a:ext cx="2933742" cy="2546488"/>
          </a:xfrm>
          <a:prstGeom prst="rect">
            <a:avLst/>
          </a:prstGeom>
          <a:noFill/>
          <a:extLst>
            <a:ext uri="{909E8E84-426E-40DD-AFC4-6F175D3DCCD1}">
              <a14:hiddenFill xmlns:a14="http://schemas.microsoft.com/office/drawing/2010/main">
                <a:solidFill>
                  <a:srgbClr val="FFFFFF"/>
                </a:solidFill>
              </a14:hiddenFill>
            </a:ext>
          </a:extLst>
        </p:spPr>
      </p:pic>
      <p:sp>
        <p:nvSpPr>
          <p:cNvPr id="11" name="Rechthoek 10"/>
          <p:cNvSpPr/>
          <p:nvPr/>
        </p:nvSpPr>
        <p:spPr>
          <a:xfrm>
            <a:off x="1864713" y="6167834"/>
            <a:ext cx="9596148" cy="369332"/>
          </a:xfrm>
          <a:prstGeom prst="rect">
            <a:avLst/>
          </a:prstGeom>
        </p:spPr>
        <p:txBody>
          <a:bodyPr wrap="square">
            <a:spAutoFit/>
          </a:bodyPr>
          <a:lstStyle/>
          <a:p>
            <a:pPr marL="342900" indent="-342900"/>
            <a:r>
              <a:rPr lang="nl-BE">
                <a:solidFill>
                  <a:schemeClr val="dk1"/>
                </a:solidFill>
              </a:rPr>
              <a:t>“</a:t>
            </a:r>
            <a:r>
              <a:rPr lang="nl-BE" i="1">
                <a:solidFill>
                  <a:schemeClr val="dk1"/>
                </a:solidFill>
              </a:rPr>
              <a:t>Kinderarmoede kun je zien als een toonzettende factor voor sociale problemen in de toekomst.</a:t>
            </a:r>
            <a:r>
              <a:rPr lang="nl-BE">
                <a:solidFill>
                  <a:schemeClr val="dk1"/>
                </a:solidFill>
              </a:rPr>
              <a:t>”</a:t>
            </a:r>
          </a:p>
        </p:txBody>
      </p:sp>
    </p:spTree>
    <p:extLst>
      <p:ext uri="{BB962C8B-B14F-4D97-AF65-F5344CB8AC3E}">
        <p14:creationId xmlns:p14="http://schemas.microsoft.com/office/powerpoint/2010/main" val="1440095494"/>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1382306" y="1418162"/>
            <a:ext cx="9601196" cy="352286"/>
          </a:xfrm>
        </p:spPr>
        <p:txBody>
          <a:bodyPr>
            <a:normAutofit fontScale="90000"/>
          </a:bodyPr>
          <a:lstStyle/>
          <a:p>
            <a:pPr algn="ctr"/>
            <a:r>
              <a:rPr lang="nl-NL" sz="2667" b="1">
                <a:solidFill>
                  <a:schemeClr val="accent1"/>
                </a:solidFill>
              </a:rPr>
              <a:t>9. </a:t>
            </a:r>
            <a:r>
              <a:rPr lang="nl-NL" sz="3100" b="1" u="sng"/>
              <a:t>De Koorts</a:t>
            </a:r>
            <a:br>
              <a:rPr lang="nl-NL" sz="3100" u="sng"/>
            </a:br>
            <a:endParaRPr lang="nl-NL" sz="3100" u="sng"/>
          </a:p>
        </p:txBody>
      </p:sp>
      <p:sp>
        <p:nvSpPr>
          <p:cNvPr id="3" name="Tijdelijke aanduiding voor inhoud 2"/>
          <p:cNvSpPr>
            <a:spLocks noGrp="1"/>
          </p:cNvSpPr>
          <p:nvPr>
            <p:ph idx="1"/>
          </p:nvPr>
        </p:nvSpPr>
        <p:spPr>
          <a:xfrm>
            <a:off x="769388" y="2409107"/>
            <a:ext cx="10827032" cy="3048305"/>
          </a:xfrm>
        </p:spPr>
        <p:txBody>
          <a:bodyPr>
            <a:normAutofit fontScale="92500" lnSpcReduction="10000"/>
          </a:bodyPr>
          <a:lstStyle/>
          <a:p>
            <a:r>
              <a:rPr lang="nl-NL"/>
              <a:t>Kinderarmoede is zoals </a:t>
            </a:r>
            <a:r>
              <a:rPr lang="nl-NL" b="1"/>
              <a:t>koorts</a:t>
            </a:r>
            <a:r>
              <a:rPr lang="nl-NL"/>
              <a:t>, een symptoom van een dieperliggend maatschappelijk probleem: onze maatschappij is niet meer in staat om goed te zorgen voor iedereen. Het is aan de overheid om hier wat aan te doen, niet aan mij.</a:t>
            </a:r>
          </a:p>
          <a:p>
            <a:pPr>
              <a:buNone/>
            </a:pPr>
            <a:endParaRPr lang="nl-NL"/>
          </a:p>
          <a:p>
            <a:r>
              <a:rPr lang="nl-NL" i="1"/>
              <a:t>Dit frame legt de schuld van armoede niet bij de arme zelf en riskeert dat je de verantwoordelijkheid alleen bij de overheid legt. Lees jij ook frame 10 en de andere? Ze helpen je om nog genuanceerder te kijken. </a:t>
            </a:r>
          </a:p>
          <a:p>
            <a:endParaRPr lang="nl-NL"/>
          </a:p>
        </p:txBody>
      </p:sp>
    </p:spTree>
    <p:extLst>
      <p:ext uri="{BB962C8B-B14F-4D97-AF65-F5344CB8AC3E}">
        <p14:creationId xmlns:p14="http://schemas.microsoft.com/office/powerpoint/2010/main" val="1544265968"/>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506633" y="848553"/>
            <a:ext cx="10925503" cy="1536852"/>
          </a:xfrm>
        </p:spPr>
        <p:txBody>
          <a:bodyPr>
            <a:normAutofit fontScale="90000"/>
          </a:bodyPr>
          <a:lstStyle/>
          <a:p>
            <a:pPr algn="ctr"/>
            <a:r>
              <a:rPr lang="nl-NL" b="1"/>
              <a:t>Hoe kijken we naar kinderarmoede? </a:t>
            </a:r>
            <a:br>
              <a:rPr lang="nl-NL" b="1"/>
            </a:br>
            <a:br>
              <a:rPr lang="nl-NL" b="1"/>
            </a:br>
            <a:endParaRPr lang="nl-NL" b="1"/>
          </a:p>
        </p:txBody>
      </p:sp>
      <p:sp>
        <p:nvSpPr>
          <p:cNvPr id="3" name="Tijdelijke aanduiding voor inhoud 2"/>
          <p:cNvSpPr>
            <a:spLocks noGrp="1"/>
          </p:cNvSpPr>
          <p:nvPr>
            <p:ph idx="1"/>
          </p:nvPr>
        </p:nvSpPr>
        <p:spPr>
          <a:xfrm>
            <a:off x="278764" y="2123267"/>
            <a:ext cx="11723522" cy="4517299"/>
          </a:xfrm>
        </p:spPr>
        <p:txBody>
          <a:bodyPr>
            <a:normAutofit/>
          </a:bodyPr>
          <a:lstStyle/>
          <a:p>
            <a:pPr>
              <a:lnSpc>
                <a:spcPct val="150000"/>
              </a:lnSpc>
            </a:pPr>
            <a:r>
              <a:rPr lang="nl-NL" sz="2600" err="1"/>
              <a:t>Prof.</a:t>
            </a:r>
            <a:r>
              <a:rPr lang="nl-NL" sz="2600"/>
              <a:t> Baldwin van Gorp: 12 brillen (frames) waarmee we naar kinderarmoede kijken</a:t>
            </a:r>
          </a:p>
          <a:p>
            <a:pPr>
              <a:lnSpc>
                <a:spcPct val="150000"/>
              </a:lnSpc>
            </a:pPr>
            <a:r>
              <a:rPr lang="nl-NL" sz="2600"/>
              <a:t>Weg van het stigma. Hoe kunnen we anders communiceren over kinderarmoede? </a:t>
            </a:r>
          </a:p>
          <a:p>
            <a:pPr>
              <a:lnSpc>
                <a:spcPct val="150000"/>
              </a:lnSpc>
            </a:pPr>
            <a:r>
              <a:rPr lang="nl-NL" sz="2600"/>
              <a:t>Mensen beseffen vaak niet met welke bril of vanuit welk frame ze kijken</a:t>
            </a:r>
          </a:p>
          <a:p>
            <a:pPr>
              <a:lnSpc>
                <a:spcPct val="150000"/>
              </a:lnSpc>
            </a:pPr>
            <a:r>
              <a:rPr lang="nl-NL" sz="2600"/>
              <a:t>Als je die frames expliciteert, worden ze er zich plots van bewust </a:t>
            </a:r>
          </a:p>
          <a:p>
            <a:pPr>
              <a:lnSpc>
                <a:spcPct val="150000"/>
              </a:lnSpc>
            </a:pPr>
            <a:r>
              <a:rPr lang="nl-NL" sz="2600"/>
              <a:t>Jouw bril bepaalt welk probleem je ziet en wat een mogelijke oplossing is</a:t>
            </a:r>
          </a:p>
          <a:p>
            <a:pPr>
              <a:lnSpc>
                <a:spcPct val="150000"/>
              </a:lnSpc>
            </a:pPr>
            <a:endParaRPr lang="nl-NL"/>
          </a:p>
          <a:p>
            <a:pPr>
              <a:lnSpc>
                <a:spcPct val="150000"/>
              </a:lnSpc>
            </a:pPr>
            <a:endParaRPr lang="nl-NL"/>
          </a:p>
        </p:txBody>
      </p:sp>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93830" y="5495358"/>
            <a:ext cx="1369533" cy="1222198"/>
          </a:xfrm>
          <a:prstGeom prst="rect">
            <a:avLst/>
          </a:prstGeom>
        </p:spPr>
      </p:pic>
    </p:spTree>
    <p:extLst>
      <p:ext uri="{BB962C8B-B14F-4D97-AF65-F5344CB8AC3E}">
        <p14:creationId xmlns:p14="http://schemas.microsoft.com/office/powerpoint/2010/main" val="1031711921"/>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a:xfrm>
            <a:off x="173421" y="1825625"/>
            <a:ext cx="11180379" cy="3388696"/>
          </a:xfrm>
        </p:spPr>
        <p:txBody>
          <a:bodyPr>
            <a:normAutofit/>
          </a:bodyPr>
          <a:lstStyle/>
          <a:p>
            <a:pPr marL="0" indent="0" algn="ctr">
              <a:buNone/>
            </a:pPr>
            <a:r>
              <a:rPr lang="nl-NL" sz="4000" b="1" i="1"/>
              <a:t>“Dat er kinderen in onze school geen eten hebben, </a:t>
            </a:r>
            <a:br>
              <a:rPr lang="nl-NL" sz="4000" b="1" i="1"/>
            </a:br>
            <a:r>
              <a:rPr lang="nl-NL" sz="4000" b="1" i="1"/>
              <a:t>maakt me boos. In de 21</a:t>
            </a:r>
            <a:r>
              <a:rPr lang="nl-NL" sz="4000" b="1" i="1" baseline="30000"/>
              <a:t>ste</a:t>
            </a:r>
            <a:r>
              <a:rPr lang="nl-NL" sz="4000" b="1" i="1"/>
              <a:t>-eeuw.        </a:t>
            </a:r>
            <a:br>
              <a:rPr lang="nl-NL" sz="4000" b="1" i="1"/>
            </a:br>
            <a:r>
              <a:rPr lang="nl-NL" sz="4000" b="1" i="1"/>
              <a:t> Daar moeten we iets aan doen.”</a:t>
            </a:r>
            <a:endParaRPr lang="nl-NL" sz="4000"/>
          </a:p>
        </p:txBody>
      </p:sp>
    </p:spTree>
    <p:extLst>
      <p:ext uri="{BB962C8B-B14F-4D97-AF65-F5344CB8AC3E}">
        <p14:creationId xmlns:p14="http://schemas.microsoft.com/office/powerpoint/2010/main" val="7224656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291108" y="1478599"/>
            <a:ext cx="11366938" cy="452539"/>
          </a:xfrm>
        </p:spPr>
        <p:txBody>
          <a:bodyPr>
            <a:normAutofit fontScale="90000"/>
          </a:bodyPr>
          <a:lstStyle/>
          <a:p>
            <a:r>
              <a:rPr lang="nl-NL" sz="3100" b="1" i="1"/>
              <a:t>“Dat er kinderen in onze school geen eten hebben, </a:t>
            </a:r>
            <a:br>
              <a:rPr lang="nl-NL" sz="3100" b="1" i="1"/>
            </a:br>
            <a:r>
              <a:rPr lang="nl-NL" sz="3100" b="1" i="1"/>
              <a:t>maakt me boos. In de 21</a:t>
            </a:r>
            <a:r>
              <a:rPr lang="nl-NL" sz="3100" b="1" i="1" baseline="30000"/>
              <a:t>ste</a:t>
            </a:r>
            <a:r>
              <a:rPr lang="nl-NL" sz="3100" b="1" i="1"/>
              <a:t>-eeuw.        </a:t>
            </a:r>
            <a:br>
              <a:rPr lang="nl-NL" sz="3100" b="1" i="1"/>
            </a:br>
            <a:r>
              <a:rPr lang="nl-NL" sz="3100" b="1" i="1"/>
              <a:t> Daar moeten we iets aan doen.”</a:t>
            </a:r>
            <a:br>
              <a:rPr lang="nl-NL" sz="3100" b="1" i="1"/>
            </a:br>
            <a:br>
              <a:rPr lang="nl-NL" sz="3100" b="1" i="1"/>
            </a:br>
            <a:br>
              <a:rPr lang="nl-NL" sz="3100" b="1" i="1"/>
            </a:br>
            <a:br>
              <a:rPr lang="nl-NL" sz="2400" b="1" i="1"/>
            </a:br>
            <a:endParaRPr lang="nl-NL" sz="2400"/>
          </a:p>
        </p:txBody>
      </p:sp>
      <p:pic>
        <p:nvPicPr>
          <p:cNvPr id="8" name="Afbeelding 7"/>
          <p:cNvPicPr>
            <a:picLocks noChangeAspect="1"/>
          </p:cNvPicPr>
          <p:nvPr/>
        </p:nvPicPr>
        <p:blipFill>
          <a:blip r:embed="rId3"/>
          <a:stretch>
            <a:fillRect/>
          </a:stretch>
        </p:blipFill>
        <p:spPr>
          <a:xfrm rot="21286524">
            <a:off x="2032291" y="2196118"/>
            <a:ext cx="3544097" cy="2349890"/>
          </a:xfrm>
          <a:prstGeom prst="rect">
            <a:avLst/>
          </a:prstGeom>
        </p:spPr>
      </p:pic>
      <p:pic>
        <p:nvPicPr>
          <p:cNvPr id="9" name="Afbeelding 8"/>
          <p:cNvPicPr>
            <a:picLocks noChangeAspect="1"/>
          </p:cNvPicPr>
          <p:nvPr/>
        </p:nvPicPr>
        <p:blipFill>
          <a:blip r:embed="rId4"/>
          <a:stretch>
            <a:fillRect/>
          </a:stretch>
        </p:blipFill>
        <p:spPr>
          <a:xfrm>
            <a:off x="5648305" y="2039637"/>
            <a:ext cx="4581805" cy="3087695"/>
          </a:xfrm>
          <a:prstGeom prst="rect">
            <a:avLst/>
          </a:prstGeom>
        </p:spPr>
      </p:pic>
      <p:sp>
        <p:nvSpPr>
          <p:cNvPr id="10" name="Rechthoek 9"/>
          <p:cNvSpPr/>
          <p:nvPr/>
        </p:nvSpPr>
        <p:spPr>
          <a:xfrm>
            <a:off x="10151390" y="3087143"/>
            <a:ext cx="1906291" cy="646331"/>
          </a:xfrm>
          <a:prstGeom prst="rect">
            <a:avLst/>
          </a:prstGeom>
        </p:spPr>
        <p:txBody>
          <a:bodyPr wrap="square">
            <a:spAutoFit/>
          </a:bodyPr>
          <a:lstStyle/>
          <a:p>
            <a:pPr algn="r"/>
            <a:r>
              <a:rPr lang="nl-BE">
                <a:solidFill>
                  <a:srgbClr val="0070C0"/>
                </a:solidFill>
                <a:latin typeface="+mj-lt"/>
              </a:rPr>
              <a:t>Verontwaardiging </a:t>
            </a:r>
          </a:p>
          <a:p>
            <a:pPr algn="r"/>
            <a:r>
              <a:rPr lang="nl-BE">
                <a:solidFill>
                  <a:srgbClr val="0070C0"/>
                </a:solidFill>
                <a:latin typeface="+mj-lt"/>
              </a:rPr>
              <a:t>als motor</a:t>
            </a:r>
          </a:p>
        </p:txBody>
      </p:sp>
      <p:sp>
        <p:nvSpPr>
          <p:cNvPr id="11" name="Rechthoek 10"/>
          <p:cNvSpPr/>
          <p:nvPr/>
        </p:nvSpPr>
        <p:spPr>
          <a:xfrm>
            <a:off x="3759506" y="4604938"/>
            <a:ext cx="1654171" cy="369332"/>
          </a:xfrm>
          <a:prstGeom prst="rect">
            <a:avLst/>
          </a:prstGeom>
        </p:spPr>
        <p:txBody>
          <a:bodyPr wrap="none">
            <a:spAutoFit/>
          </a:bodyPr>
          <a:lstStyle/>
          <a:p>
            <a:r>
              <a:rPr lang="nl-BE">
                <a:solidFill>
                  <a:srgbClr val="0070C0"/>
                </a:solidFill>
              </a:rPr>
              <a:t>ENGAGEMENT</a:t>
            </a:r>
          </a:p>
        </p:txBody>
      </p:sp>
      <p:sp>
        <p:nvSpPr>
          <p:cNvPr id="12" name="Rechthoek 11"/>
          <p:cNvSpPr/>
          <p:nvPr/>
        </p:nvSpPr>
        <p:spPr>
          <a:xfrm>
            <a:off x="291108" y="5401502"/>
            <a:ext cx="11208634" cy="1200329"/>
          </a:xfrm>
          <a:prstGeom prst="rect">
            <a:avLst/>
          </a:prstGeom>
        </p:spPr>
        <p:txBody>
          <a:bodyPr wrap="square">
            <a:spAutoFit/>
          </a:bodyPr>
          <a:lstStyle/>
          <a:p>
            <a:pPr>
              <a:buNone/>
            </a:pPr>
            <a:r>
              <a:rPr lang="nl-NL" i="1"/>
              <a:t>“En wat is er mooier dan een kind gelukkig te maken? Of gewoon meehelpen om een droom van een kind te realiseren? Een jong kereltje van de straat afhalen en hem op woensdag en tijdens het weekend laten voetballen in clubverband. Daar draait het voor mij om in het leven.” (Het Nieuwsblad, 2 februari 2012)</a:t>
            </a:r>
          </a:p>
          <a:p>
            <a:pPr>
              <a:buNone/>
            </a:pPr>
            <a:r>
              <a:rPr lang="nl-NL" i="1"/>
              <a:t>“… Een kind gelukkig maken, dat is het mooiste wat er is.” (</a:t>
            </a:r>
            <a:r>
              <a:rPr lang="nl-NL" i="1" err="1"/>
              <a:t>Libelle</a:t>
            </a:r>
            <a:r>
              <a:rPr lang="nl-NL" i="1"/>
              <a:t>, 14 maart 2013)</a:t>
            </a:r>
          </a:p>
        </p:txBody>
      </p:sp>
      <p:pic>
        <p:nvPicPr>
          <p:cNvPr id="14" name="Afbeelding 13" descr="Unknown.png"/>
          <p:cNvPicPr>
            <a:picLocks noChangeAspect="1"/>
          </p:cNvPicPr>
          <p:nvPr/>
        </p:nvPicPr>
        <p:blipFill>
          <a:blip r:embed="rId5"/>
          <a:stretch>
            <a:fillRect/>
          </a:stretch>
        </p:blipFill>
        <p:spPr>
          <a:xfrm>
            <a:off x="291108" y="2924149"/>
            <a:ext cx="1669267" cy="2084507"/>
          </a:xfrm>
          <a:prstGeom prst="rect">
            <a:avLst/>
          </a:prstGeom>
        </p:spPr>
      </p:pic>
    </p:spTree>
    <p:extLst>
      <p:ext uri="{BB962C8B-B14F-4D97-AF65-F5344CB8AC3E}">
        <p14:creationId xmlns:p14="http://schemas.microsoft.com/office/powerpoint/2010/main" val="1579443169"/>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762744" y="1289330"/>
            <a:ext cx="9601196" cy="628626"/>
          </a:xfrm>
        </p:spPr>
        <p:txBody>
          <a:bodyPr>
            <a:normAutofit fontScale="90000"/>
          </a:bodyPr>
          <a:lstStyle/>
          <a:p>
            <a:pPr algn="ctr"/>
            <a:r>
              <a:rPr lang="nl-NL" sz="2667" b="1">
                <a:solidFill>
                  <a:schemeClr val="accent1"/>
                </a:solidFill>
              </a:rPr>
              <a:t>10. </a:t>
            </a:r>
            <a:r>
              <a:rPr lang="nl-NL" sz="3100" b="1" u="sng"/>
              <a:t>Een wake-</a:t>
            </a:r>
            <a:r>
              <a:rPr lang="nl-NL" sz="3100" b="1" u="sng" err="1"/>
              <a:t>upcall</a:t>
            </a:r>
            <a:br>
              <a:rPr lang="nl-NL" sz="3100" u="sng"/>
            </a:br>
            <a:endParaRPr lang="nl-NL" sz="3100" u="sng"/>
          </a:p>
        </p:txBody>
      </p:sp>
      <p:sp>
        <p:nvSpPr>
          <p:cNvPr id="3" name="Tijdelijke aanduiding voor inhoud 2"/>
          <p:cNvSpPr>
            <a:spLocks noGrp="1"/>
          </p:cNvSpPr>
          <p:nvPr>
            <p:ph idx="1"/>
          </p:nvPr>
        </p:nvSpPr>
        <p:spPr>
          <a:xfrm>
            <a:off x="1295402" y="2763280"/>
            <a:ext cx="9601196" cy="3094658"/>
          </a:xfrm>
        </p:spPr>
        <p:txBody>
          <a:bodyPr>
            <a:normAutofit lnSpcReduction="10000"/>
          </a:bodyPr>
          <a:lstStyle/>
          <a:p>
            <a:r>
              <a:rPr lang="nl-NL"/>
              <a:t>Voor jou strookt kinderarmoede niet met onze fundamentele maatschappelijke waarden zoals gelijke kansen, individuele ontplooiing, participatie en solidariteit. Kinderarmoede werkt als </a:t>
            </a:r>
            <a:r>
              <a:rPr lang="nl-NL" b="1"/>
              <a:t>wake-</a:t>
            </a:r>
            <a:r>
              <a:rPr lang="nl-NL" b="1" err="1"/>
              <a:t>upcall</a:t>
            </a:r>
            <a:r>
              <a:rPr lang="nl-NL" b="1"/>
              <a:t>: we moeten in gang schieten. </a:t>
            </a:r>
          </a:p>
          <a:p>
            <a:endParaRPr lang="nl-NL"/>
          </a:p>
          <a:p>
            <a:r>
              <a:rPr lang="nl-NL" i="1"/>
              <a:t>Dit frame gooit engagement in de strijd. Verontwaardiging werkt als motor. Lees jij ook de andere frames? Ze helpen je om nog genuanceerder te kijken. </a:t>
            </a:r>
          </a:p>
        </p:txBody>
      </p:sp>
    </p:spTree>
    <p:extLst>
      <p:ext uri="{BB962C8B-B14F-4D97-AF65-F5344CB8AC3E}">
        <p14:creationId xmlns:p14="http://schemas.microsoft.com/office/powerpoint/2010/main" val="2036014461"/>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normAutofit/>
          </a:bodyPr>
          <a:lstStyle/>
          <a:p>
            <a:pPr marL="0" indent="0" algn="ctr">
              <a:buNone/>
            </a:pPr>
            <a:r>
              <a:rPr lang="nl-NL" sz="4000" b="1" i="1"/>
              <a:t>”Erg voor Sarah en haar ouders. </a:t>
            </a:r>
            <a:br>
              <a:rPr lang="nl-NL" sz="4000" b="1" i="1"/>
            </a:br>
            <a:r>
              <a:rPr lang="nl-NL" sz="4000" b="1" i="1"/>
              <a:t>Blij dat ik niet in die situatie zit”</a:t>
            </a:r>
            <a:endParaRPr lang="nl-NL" sz="4000"/>
          </a:p>
        </p:txBody>
      </p:sp>
    </p:spTree>
    <p:extLst>
      <p:ext uri="{BB962C8B-B14F-4D97-AF65-F5344CB8AC3E}">
        <p14:creationId xmlns:p14="http://schemas.microsoft.com/office/powerpoint/2010/main" val="1561190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445007" y="737969"/>
            <a:ext cx="11000510" cy="1494025"/>
          </a:xfrm>
        </p:spPr>
        <p:txBody>
          <a:bodyPr>
            <a:normAutofit fontScale="90000"/>
          </a:bodyPr>
          <a:lstStyle/>
          <a:p>
            <a:br>
              <a:rPr lang="nl-NL" sz="2400" b="1" i="1"/>
            </a:br>
            <a:br>
              <a:rPr lang="nl-NL" sz="2400" b="1" i="1"/>
            </a:br>
            <a:r>
              <a:rPr lang="nl-NL" sz="3100" b="1" i="1"/>
              <a:t>”Erg voor Sarah en haar ouders. </a:t>
            </a:r>
            <a:br>
              <a:rPr lang="nl-NL" sz="3100" b="1" i="1"/>
            </a:br>
            <a:r>
              <a:rPr lang="nl-NL" sz="3100" b="1" i="1"/>
              <a:t>Blij dat ik niet in die situatie zit”</a:t>
            </a:r>
            <a:br>
              <a:rPr lang="nl-NL" sz="3100" b="1" i="1"/>
            </a:br>
            <a:br>
              <a:rPr lang="nl-NL" sz="3100" b="1" i="1"/>
            </a:br>
            <a:br>
              <a:rPr lang="nl-NL" sz="3100" b="1" i="1"/>
            </a:br>
            <a:endParaRPr lang="nl-NL" sz="3100" b="1"/>
          </a:p>
        </p:txBody>
      </p:sp>
      <p:pic>
        <p:nvPicPr>
          <p:cNvPr id="8" name="Afbeelding 7"/>
          <p:cNvPicPr>
            <a:picLocks noChangeAspect="1"/>
          </p:cNvPicPr>
          <p:nvPr/>
        </p:nvPicPr>
        <p:blipFill>
          <a:blip r:embed="rId3"/>
          <a:stretch>
            <a:fillRect/>
          </a:stretch>
        </p:blipFill>
        <p:spPr>
          <a:xfrm>
            <a:off x="560738" y="2290845"/>
            <a:ext cx="4811762" cy="3271998"/>
          </a:xfrm>
          <a:prstGeom prst="rect">
            <a:avLst/>
          </a:prstGeom>
        </p:spPr>
      </p:pic>
      <p:pic>
        <p:nvPicPr>
          <p:cNvPr id="9" name="Afbeelding 8"/>
          <p:cNvPicPr>
            <a:picLocks noChangeAspect="1"/>
          </p:cNvPicPr>
          <p:nvPr/>
        </p:nvPicPr>
        <p:blipFill>
          <a:blip r:embed="rId4"/>
          <a:stretch>
            <a:fillRect/>
          </a:stretch>
        </p:blipFill>
        <p:spPr>
          <a:xfrm>
            <a:off x="5530084" y="3220329"/>
            <a:ext cx="5915433" cy="3327431"/>
          </a:xfrm>
          <a:prstGeom prst="rect">
            <a:avLst/>
          </a:prstGeom>
        </p:spPr>
      </p:pic>
      <p:sp>
        <p:nvSpPr>
          <p:cNvPr id="10" name="Rechthoek 9"/>
          <p:cNvSpPr/>
          <p:nvPr/>
        </p:nvSpPr>
        <p:spPr>
          <a:xfrm>
            <a:off x="2984851" y="5562843"/>
            <a:ext cx="2387648" cy="369332"/>
          </a:xfrm>
          <a:prstGeom prst="rect">
            <a:avLst/>
          </a:prstGeom>
        </p:spPr>
        <p:txBody>
          <a:bodyPr wrap="square">
            <a:spAutoFit/>
          </a:bodyPr>
          <a:lstStyle/>
          <a:p>
            <a:pPr algn="r"/>
            <a:r>
              <a:rPr lang="nl-BE">
                <a:solidFill>
                  <a:srgbClr val="651A17"/>
                </a:solidFill>
              </a:rPr>
              <a:t>IMAGO-BUILDING</a:t>
            </a:r>
          </a:p>
        </p:txBody>
      </p:sp>
      <p:sp>
        <p:nvSpPr>
          <p:cNvPr id="11" name="Rechthoek 10"/>
          <p:cNvSpPr/>
          <p:nvPr/>
        </p:nvSpPr>
        <p:spPr>
          <a:xfrm>
            <a:off x="5530084" y="2704733"/>
            <a:ext cx="1949722" cy="369332"/>
          </a:xfrm>
          <a:prstGeom prst="rect">
            <a:avLst/>
          </a:prstGeom>
        </p:spPr>
        <p:txBody>
          <a:bodyPr wrap="none">
            <a:spAutoFit/>
          </a:bodyPr>
          <a:lstStyle/>
          <a:p>
            <a:r>
              <a:rPr lang="nl-BE">
                <a:solidFill>
                  <a:srgbClr val="234949"/>
                </a:solidFill>
              </a:rPr>
              <a:t>Het geweten sussen</a:t>
            </a:r>
          </a:p>
        </p:txBody>
      </p:sp>
    </p:spTree>
    <p:extLst>
      <p:ext uri="{BB962C8B-B14F-4D97-AF65-F5344CB8AC3E}">
        <p14:creationId xmlns:p14="http://schemas.microsoft.com/office/powerpoint/2010/main" val="1776915603"/>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1295401" y="1377097"/>
            <a:ext cx="9601196" cy="376235"/>
          </a:xfrm>
        </p:spPr>
        <p:txBody>
          <a:bodyPr>
            <a:normAutofit fontScale="90000"/>
          </a:bodyPr>
          <a:lstStyle/>
          <a:p>
            <a:pPr algn="ctr"/>
            <a:r>
              <a:rPr lang="nl-NL" sz="2667" b="1">
                <a:solidFill>
                  <a:schemeClr val="accent1"/>
                </a:solidFill>
              </a:rPr>
              <a:t>11. </a:t>
            </a:r>
            <a:r>
              <a:rPr lang="nl-NL" sz="3100" b="1" u="sng"/>
              <a:t>Ons geweten sussen</a:t>
            </a:r>
            <a:br>
              <a:rPr lang="nl-NL" sz="3100" u="sng"/>
            </a:br>
            <a:endParaRPr lang="nl-NL" sz="3100" u="sng"/>
          </a:p>
        </p:txBody>
      </p:sp>
      <p:sp>
        <p:nvSpPr>
          <p:cNvPr id="3" name="Tijdelijke aanduiding voor inhoud 2"/>
          <p:cNvSpPr>
            <a:spLocks noGrp="1"/>
          </p:cNvSpPr>
          <p:nvPr>
            <p:ph idx="1"/>
          </p:nvPr>
        </p:nvSpPr>
        <p:spPr>
          <a:xfrm>
            <a:off x="1295401" y="2673267"/>
            <a:ext cx="9745758" cy="3173894"/>
          </a:xfrm>
        </p:spPr>
        <p:txBody>
          <a:bodyPr>
            <a:normAutofit lnSpcReduction="10000"/>
          </a:bodyPr>
          <a:lstStyle/>
          <a:p>
            <a:r>
              <a:rPr lang="nl-NL"/>
              <a:t>Kinderarmoede aanpakken doen we vooral om ons </a:t>
            </a:r>
            <a:r>
              <a:rPr lang="nl-NL" b="1"/>
              <a:t>geweten te sussen, </a:t>
            </a:r>
            <a:r>
              <a:rPr lang="nl-NL"/>
              <a:t>uit religieuze verplichtingen of om onze maatschappij ‘op orde’ te houden: ieder zijn plaats. </a:t>
            </a:r>
            <a:r>
              <a:rPr lang="nl-BE"/>
              <a:t>We helpen wel maar echt iets veranderen kunnen (of willen) we toch niet. </a:t>
            </a:r>
          </a:p>
          <a:p>
            <a:endParaRPr lang="nl-BE"/>
          </a:p>
          <a:p>
            <a:r>
              <a:rPr lang="nl-BE" i="1"/>
              <a:t>Dit frame problematiseert de armoedebestrijding en verhindert dat armen zelf hun lot in handen nemen. Lees jij ook de andere frames? Ze helpen je om nog genuanceerder te kijken. </a:t>
            </a:r>
            <a:endParaRPr lang="nl-NL" i="1"/>
          </a:p>
          <a:p>
            <a:endParaRPr lang="nl-NL"/>
          </a:p>
        </p:txBody>
      </p:sp>
    </p:spTree>
    <p:extLst>
      <p:ext uri="{BB962C8B-B14F-4D97-AF65-F5344CB8AC3E}">
        <p14:creationId xmlns:p14="http://schemas.microsoft.com/office/powerpoint/2010/main" val="291414591"/>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vert="horz" lIns="91440" tIns="45720" rIns="91440" bIns="45720" rtlCol="0" anchor="t">
            <a:normAutofit/>
          </a:bodyPr>
          <a:lstStyle/>
          <a:p>
            <a:pPr marL="0" indent="0" algn="ctr">
              <a:buNone/>
            </a:pPr>
            <a:r>
              <a:rPr lang="nl-NL" sz="4000" b="1" i="1"/>
              <a:t>“Een kind is toch niet arm als het geen </a:t>
            </a:r>
            <a:br>
              <a:rPr lang="nl-NL" sz="4000" b="1" i="1"/>
            </a:br>
            <a:r>
              <a:rPr lang="nl-NL" sz="4000" b="1" i="1"/>
              <a:t>smartphone heeft en er thuis geen auto is?” </a:t>
            </a:r>
            <a:br>
              <a:rPr lang="nl-NL"/>
            </a:br>
            <a:br>
              <a:rPr lang="nl-NL" sz="2400" b="1" i="1"/>
            </a:br>
            <a:endParaRPr lang="nl-NL"/>
          </a:p>
        </p:txBody>
      </p:sp>
    </p:spTree>
    <p:extLst>
      <p:ext uri="{BB962C8B-B14F-4D97-AF65-F5344CB8AC3E}">
        <p14:creationId xmlns:p14="http://schemas.microsoft.com/office/powerpoint/2010/main" val="1975813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503287" y="199405"/>
            <a:ext cx="10918195" cy="1801091"/>
          </a:xfrm>
        </p:spPr>
        <p:txBody>
          <a:bodyPr>
            <a:noAutofit/>
          </a:bodyPr>
          <a:lstStyle/>
          <a:p>
            <a:r>
              <a:rPr lang="nl-NL" sz="2800" b="1" i="1"/>
              <a:t>“Een kind is toch niet arm als het geen </a:t>
            </a:r>
            <a:br>
              <a:rPr lang="nl-NL" sz="2800" b="1" i="1"/>
            </a:br>
            <a:r>
              <a:rPr lang="nl-NL" sz="2800" b="1" i="1"/>
              <a:t>smartphone heeft en er thuis geen auto is?” </a:t>
            </a:r>
            <a:br>
              <a:rPr lang="nl-NL" sz="2400" b="1" i="1"/>
            </a:br>
            <a:br>
              <a:rPr lang="nl-NL" sz="800" b="1" i="1"/>
            </a:br>
            <a:br>
              <a:rPr lang="nl-NL" sz="800" b="1" i="1"/>
            </a:br>
            <a:endParaRPr lang="nl-NL" sz="2400"/>
          </a:p>
        </p:txBody>
      </p:sp>
      <p:pic>
        <p:nvPicPr>
          <p:cNvPr id="8" name="Afbeelding 7"/>
          <p:cNvPicPr>
            <a:picLocks noChangeAspect="1"/>
          </p:cNvPicPr>
          <p:nvPr/>
        </p:nvPicPr>
        <p:blipFill>
          <a:blip r:embed="rId2"/>
          <a:stretch>
            <a:fillRect/>
          </a:stretch>
        </p:blipFill>
        <p:spPr>
          <a:xfrm>
            <a:off x="2989346" y="4434191"/>
            <a:ext cx="5118976" cy="2106093"/>
          </a:xfrm>
          <a:prstGeom prst="rect">
            <a:avLst/>
          </a:prstGeom>
        </p:spPr>
      </p:pic>
      <p:pic>
        <p:nvPicPr>
          <p:cNvPr id="9" name="Afbeelding 8"/>
          <p:cNvPicPr>
            <a:picLocks noChangeAspect="1"/>
          </p:cNvPicPr>
          <p:nvPr/>
        </p:nvPicPr>
        <p:blipFill>
          <a:blip r:embed="rId3"/>
          <a:stretch>
            <a:fillRect/>
          </a:stretch>
        </p:blipFill>
        <p:spPr>
          <a:xfrm rot="173932">
            <a:off x="5678704" y="1659504"/>
            <a:ext cx="3803951" cy="2849292"/>
          </a:xfrm>
          <a:prstGeom prst="rect">
            <a:avLst/>
          </a:prstGeom>
        </p:spPr>
      </p:pic>
      <p:pic>
        <p:nvPicPr>
          <p:cNvPr id="10" name="Afbeelding 9"/>
          <p:cNvPicPr>
            <a:picLocks noChangeAspect="1"/>
          </p:cNvPicPr>
          <p:nvPr/>
        </p:nvPicPr>
        <p:blipFill>
          <a:blip r:embed="rId4"/>
          <a:stretch>
            <a:fillRect/>
          </a:stretch>
        </p:blipFill>
        <p:spPr>
          <a:xfrm>
            <a:off x="170481" y="2169467"/>
            <a:ext cx="3560443" cy="3583638"/>
          </a:xfrm>
          <a:prstGeom prst="rect">
            <a:avLst/>
          </a:prstGeom>
        </p:spPr>
      </p:pic>
      <p:sp>
        <p:nvSpPr>
          <p:cNvPr id="11" name="Rechthoek 10"/>
          <p:cNvSpPr/>
          <p:nvPr/>
        </p:nvSpPr>
        <p:spPr>
          <a:xfrm>
            <a:off x="8108322" y="4772133"/>
            <a:ext cx="3898916" cy="1754327"/>
          </a:xfrm>
          <a:prstGeom prst="rect">
            <a:avLst/>
          </a:prstGeom>
        </p:spPr>
        <p:txBody>
          <a:bodyPr wrap="square">
            <a:spAutoFit/>
          </a:bodyPr>
          <a:lstStyle/>
          <a:p>
            <a:r>
              <a:rPr lang="nl-BE" i="1"/>
              <a:t>“De lat ligt hoog in het rijke Vlaanderen. Een week naar de sneeuw of de zon is nu de norm geworden… En misschien ook nog een smartphone voor elk kind, en een iPad… We live in a material world.” </a:t>
            </a:r>
          </a:p>
          <a:p>
            <a:r>
              <a:rPr lang="nl-BE" i="1"/>
              <a:t>(De Standaard, 5 maart 2014)</a:t>
            </a:r>
          </a:p>
        </p:txBody>
      </p:sp>
    </p:spTree>
    <p:extLst>
      <p:ext uri="{BB962C8B-B14F-4D97-AF65-F5344CB8AC3E}">
        <p14:creationId xmlns:p14="http://schemas.microsoft.com/office/powerpoint/2010/main" val="1573644749"/>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1295401" y="1282856"/>
            <a:ext cx="9601196" cy="478213"/>
          </a:xfrm>
        </p:spPr>
        <p:txBody>
          <a:bodyPr>
            <a:normAutofit/>
          </a:bodyPr>
          <a:lstStyle/>
          <a:p>
            <a:pPr algn="ctr"/>
            <a:r>
              <a:rPr lang="nl-NL" sz="2400" b="1">
                <a:solidFill>
                  <a:schemeClr val="accent1"/>
                </a:solidFill>
              </a:rPr>
              <a:t>12. </a:t>
            </a:r>
            <a:r>
              <a:rPr lang="nl-NL" sz="2800" b="1" u="sng"/>
              <a:t>Ons consumptiepatroon in vraag</a:t>
            </a:r>
            <a:endParaRPr lang="nl-NL" sz="2800" u="sng"/>
          </a:p>
        </p:txBody>
      </p:sp>
      <p:sp>
        <p:nvSpPr>
          <p:cNvPr id="3" name="Tijdelijke aanduiding voor inhoud 2"/>
          <p:cNvSpPr>
            <a:spLocks noGrp="1"/>
          </p:cNvSpPr>
          <p:nvPr>
            <p:ph idx="1"/>
          </p:nvPr>
        </p:nvSpPr>
        <p:spPr>
          <a:xfrm>
            <a:off x="1295400" y="3022247"/>
            <a:ext cx="9601197" cy="3217187"/>
          </a:xfrm>
        </p:spPr>
        <p:txBody>
          <a:bodyPr>
            <a:normAutofit fontScale="92500"/>
          </a:bodyPr>
          <a:lstStyle/>
          <a:p>
            <a:r>
              <a:rPr lang="nl-NL"/>
              <a:t>Jij stelt de huidige westerse manier van leven en ons </a:t>
            </a:r>
            <a:r>
              <a:rPr lang="nl-NL" b="1"/>
              <a:t>consumptiepatroon</a:t>
            </a:r>
            <a:r>
              <a:rPr lang="nl-NL"/>
              <a:t> </a:t>
            </a:r>
            <a:r>
              <a:rPr lang="nl-NL" b="1"/>
              <a:t>in vraag. </a:t>
            </a:r>
            <a:r>
              <a:rPr lang="nl-NL"/>
              <a:t>Is een kind zonder smartphone arm? </a:t>
            </a:r>
            <a:r>
              <a:rPr lang="nl-BE"/>
              <a:t>Geen liefde en aandacht is toch erger dan materiële tekorten? Je gaat ervan uit dat echte armoede in Vlaanderen niet bestaat. </a:t>
            </a:r>
          </a:p>
          <a:p>
            <a:pPr>
              <a:buNone/>
            </a:pPr>
            <a:endParaRPr lang="nl-BE"/>
          </a:p>
          <a:p>
            <a:r>
              <a:rPr lang="nl-BE" i="1"/>
              <a:t>Dit frame zet ons consumptiepatroon en statussymbolen op losse schroeven. Lees jij ook de andere frames? Ze helpen je om nog genuanceerder te kijken.  </a:t>
            </a:r>
            <a:endParaRPr lang="nl-NL" i="1"/>
          </a:p>
          <a:p>
            <a:endParaRPr lang="nl-NL"/>
          </a:p>
        </p:txBody>
      </p:sp>
    </p:spTree>
    <p:extLst>
      <p:ext uri="{BB962C8B-B14F-4D97-AF65-F5344CB8AC3E}">
        <p14:creationId xmlns:p14="http://schemas.microsoft.com/office/powerpoint/2010/main" val="1986183638"/>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graphicFrame>
        <p:nvGraphicFramePr>
          <p:cNvPr id="4" name="Tijdelijke aanduiding voor inhoud 3"/>
          <p:cNvGraphicFramePr>
            <a:graphicFrameLocks noGrp="1"/>
          </p:cNvGraphicFramePr>
          <p:nvPr>
            <p:ph idx="1"/>
          </p:nvPr>
        </p:nvGraphicFramePr>
        <p:xfrm>
          <a:off x="0" y="-1"/>
          <a:ext cx="12192000" cy="6940907"/>
        </p:xfrm>
        <a:graphic>
          <a:graphicData uri="http://schemas.openxmlformats.org/drawingml/2006/table">
            <a:tbl>
              <a:tblPr firstRow="1" bandRow="1">
                <a:tableStyleId>{5C22544A-7EE6-4342-B048-85BDC9FD1C3A}</a:tableStyleId>
              </a:tblPr>
              <a:tblGrid>
                <a:gridCol w="1363461">
                  <a:extLst>
                    <a:ext uri="{9D8B030D-6E8A-4147-A177-3AD203B41FA5}">
                      <a16:colId xmlns:a16="http://schemas.microsoft.com/office/drawing/2014/main" val="20000"/>
                    </a:ext>
                  </a:extLst>
                </a:gridCol>
                <a:gridCol w="5295518">
                  <a:extLst>
                    <a:ext uri="{9D8B030D-6E8A-4147-A177-3AD203B41FA5}">
                      <a16:colId xmlns:a16="http://schemas.microsoft.com/office/drawing/2014/main" val="20001"/>
                    </a:ext>
                  </a:extLst>
                </a:gridCol>
                <a:gridCol w="5533021">
                  <a:extLst>
                    <a:ext uri="{9D8B030D-6E8A-4147-A177-3AD203B41FA5}">
                      <a16:colId xmlns:a16="http://schemas.microsoft.com/office/drawing/2014/main" val="20002"/>
                    </a:ext>
                  </a:extLst>
                </a:gridCol>
              </a:tblGrid>
              <a:tr h="469300">
                <a:tc>
                  <a:txBody>
                    <a:bodyPr/>
                    <a:lstStyle/>
                    <a:p>
                      <a:r>
                        <a:rPr lang="nl-BE" b="1" i="0" noProof="0"/>
                        <a:t>Niveaus</a:t>
                      </a:r>
                    </a:p>
                  </a:txBody>
                  <a:tcPr>
                    <a:solidFill>
                      <a:srgbClr val="036E8A"/>
                    </a:solidFill>
                  </a:tcPr>
                </a:tc>
                <a:tc>
                  <a:txBody>
                    <a:bodyPr/>
                    <a:lstStyle/>
                    <a:p>
                      <a:r>
                        <a:rPr lang="nl-BE" b="1" i="0" noProof="0"/>
                        <a:t>Problematiserende</a:t>
                      </a:r>
                      <a:r>
                        <a:rPr lang="nl-BE" b="1" i="0" baseline="0" noProof="0"/>
                        <a:t> Frames</a:t>
                      </a:r>
                      <a:endParaRPr lang="nl-BE" b="1" i="0" noProof="0"/>
                    </a:p>
                  </a:txBody>
                  <a:tcPr>
                    <a:solidFill>
                      <a:srgbClr val="036E8A"/>
                    </a:solidFill>
                  </a:tcPr>
                </a:tc>
                <a:tc>
                  <a:txBody>
                    <a:bodyPr/>
                    <a:lstStyle/>
                    <a:p>
                      <a:r>
                        <a:rPr lang="nl-BE" b="1" i="0" noProof="0" err="1"/>
                        <a:t>Deproblematiserende</a:t>
                      </a:r>
                      <a:r>
                        <a:rPr lang="nl-BE" b="1" i="0" baseline="0" noProof="0"/>
                        <a:t> Counterframes</a:t>
                      </a:r>
                      <a:endParaRPr lang="nl-BE" b="1" i="0" noProof="0"/>
                    </a:p>
                  </a:txBody>
                  <a:tcPr>
                    <a:solidFill>
                      <a:srgbClr val="036E8A"/>
                    </a:solidFill>
                  </a:tcPr>
                </a:tc>
                <a:extLst>
                  <a:ext uri="{0D108BD9-81ED-4DB2-BD59-A6C34878D82A}">
                    <a16:rowId xmlns:a16="http://schemas.microsoft.com/office/drawing/2014/main" val="10000"/>
                  </a:ext>
                </a:extLst>
              </a:tr>
              <a:tr h="376205">
                <a:tc gridSpan="3">
                  <a:txBody>
                    <a:bodyPr/>
                    <a:lstStyle/>
                    <a:p>
                      <a:r>
                        <a:rPr lang="nl-BE" b="1" noProof="0"/>
                        <a:t>Focus op het Kind in Armoede</a:t>
                      </a:r>
                    </a:p>
                  </a:txBody>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10001"/>
                  </a:ext>
                </a:extLst>
              </a:tr>
              <a:tr h="2451963">
                <a:tc>
                  <a:txBody>
                    <a:bodyPr/>
                    <a:lstStyle/>
                    <a:p>
                      <a:endParaRPr lang="nl-BE" noProof="0"/>
                    </a:p>
                  </a:txBody>
                  <a:tcPr/>
                </a:tc>
                <a:tc>
                  <a:txBody>
                    <a:bodyPr/>
                    <a:lstStyle/>
                    <a:p>
                      <a:pPr marL="342900" indent="-342900" algn="l">
                        <a:buFont typeface="+mj-lt"/>
                        <a:buAutoNum type="arabicPeriod"/>
                      </a:pPr>
                      <a:r>
                        <a:rPr lang="nl-BE" baseline="0" noProof="0"/>
                        <a:t>Het onschuldige slachtoffer</a:t>
                      </a:r>
                    </a:p>
                    <a:p>
                      <a:pPr marL="342900" indent="-342900" algn="l">
                        <a:buFont typeface="+mj-lt"/>
                        <a:buAutoNum type="arabicPeriod"/>
                      </a:pPr>
                      <a:endParaRPr lang="nl-BE" baseline="0" noProof="0"/>
                    </a:p>
                    <a:p>
                      <a:pPr marL="342900" indent="-342900" algn="l">
                        <a:buFont typeface="+mj-lt"/>
                        <a:buAutoNum type="arabicPeriod"/>
                      </a:pPr>
                      <a:endParaRPr lang="nl-BE" baseline="0" noProof="0"/>
                    </a:p>
                    <a:p>
                      <a:pPr marL="342900" indent="-342900" algn="l">
                        <a:buFont typeface="+mj-lt"/>
                        <a:buAutoNum type="arabicPeriod"/>
                      </a:pPr>
                      <a:endParaRPr lang="nl-BE" baseline="0" noProof="0"/>
                    </a:p>
                    <a:p>
                      <a:pPr marL="342900" indent="-342900" algn="l">
                        <a:buFont typeface="+mj-lt"/>
                        <a:buNone/>
                      </a:pPr>
                      <a:r>
                        <a:rPr lang="nl-BE" baseline="0" noProof="0"/>
                        <a:t>2. Het Blok aan het Been</a:t>
                      </a:r>
                      <a:endParaRPr lang="nl-BE" noProof="0"/>
                    </a:p>
                  </a:txBody>
                  <a:tcPr anchor="ctr"/>
                </a:tc>
                <a:tc>
                  <a:txBody>
                    <a:bodyPr/>
                    <a:lstStyle/>
                    <a:p>
                      <a:r>
                        <a:rPr lang="nl-BE" noProof="0"/>
                        <a:t>  3. De Kiem</a:t>
                      </a:r>
                    </a:p>
                    <a:p>
                      <a:endParaRPr lang="nl-BE" noProof="0"/>
                    </a:p>
                    <a:p>
                      <a:endParaRPr lang="nl-BE" noProof="0"/>
                    </a:p>
                    <a:p>
                      <a:r>
                        <a:rPr lang="nl-BE" noProof="0"/>
                        <a:t>  4. Samen staan we sterk</a:t>
                      </a:r>
                    </a:p>
                    <a:p>
                      <a:endParaRPr lang="nl-BE" noProof="0"/>
                    </a:p>
                    <a:p>
                      <a:endParaRPr lang="nl-BE" noProof="0"/>
                    </a:p>
                    <a:p>
                      <a:r>
                        <a:rPr lang="nl-BE" noProof="0"/>
                        <a:t>  5. De Harde Leerschool</a:t>
                      </a:r>
                    </a:p>
                  </a:txBody>
                  <a:tcPr/>
                </a:tc>
                <a:extLst>
                  <a:ext uri="{0D108BD9-81ED-4DB2-BD59-A6C34878D82A}">
                    <a16:rowId xmlns:a16="http://schemas.microsoft.com/office/drawing/2014/main" val="10002"/>
                  </a:ext>
                </a:extLst>
              </a:tr>
              <a:tr h="376205">
                <a:tc gridSpan="3">
                  <a:txBody>
                    <a:bodyPr/>
                    <a:lstStyle/>
                    <a:p>
                      <a:r>
                        <a:rPr lang="nl-BE" b="1" noProof="0"/>
                        <a:t>Focus op de Ouder in Armoede</a:t>
                      </a:r>
                    </a:p>
                  </a:txBody>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10003"/>
                  </a:ext>
                </a:extLst>
              </a:tr>
              <a:tr h="1342343">
                <a:tc>
                  <a:txBody>
                    <a:bodyPr/>
                    <a:lstStyle/>
                    <a:p>
                      <a:endParaRPr lang="nl-BE" noProof="0"/>
                    </a:p>
                  </a:txBody>
                  <a:tcPr/>
                </a:tc>
                <a:tc>
                  <a:txBody>
                    <a:bodyPr/>
                    <a:lstStyle/>
                    <a:p>
                      <a:r>
                        <a:rPr lang="nl-BE" noProof="0"/>
                        <a:t>6. De Slechte Ouder</a:t>
                      </a:r>
                    </a:p>
                  </a:txBody>
                  <a:tcPr anchor="ctr"/>
                </a:tc>
                <a:tc>
                  <a:txBody>
                    <a:bodyPr/>
                    <a:lstStyle/>
                    <a:p>
                      <a:r>
                        <a:rPr lang="nl-BE" noProof="0"/>
                        <a:t>  7. De goede ouder</a:t>
                      </a:r>
                    </a:p>
                    <a:p>
                      <a:endParaRPr lang="nl-BE" noProof="0"/>
                    </a:p>
                    <a:p>
                      <a:endParaRPr lang="nl-BE" noProof="0"/>
                    </a:p>
                    <a:p>
                      <a:r>
                        <a:rPr lang="nl-BE" noProof="0"/>
                        <a:t>  8. Het lot</a:t>
                      </a:r>
                    </a:p>
                  </a:txBody>
                  <a:tcPr/>
                </a:tc>
                <a:extLst>
                  <a:ext uri="{0D108BD9-81ED-4DB2-BD59-A6C34878D82A}">
                    <a16:rowId xmlns:a16="http://schemas.microsoft.com/office/drawing/2014/main" val="10004"/>
                  </a:ext>
                </a:extLst>
              </a:tr>
              <a:tr h="376205">
                <a:tc gridSpan="3">
                  <a:txBody>
                    <a:bodyPr/>
                    <a:lstStyle/>
                    <a:p>
                      <a:r>
                        <a:rPr lang="nl-BE" b="1" noProof="0"/>
                        <a:t>Focus op het Fenomeen Armoede</a:t>
                      </a:r>
                    </a:p>
                  </a:txBody>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10005"/>
                  </a:ext>
                </a:extLst>
              </a:tr>
              <a:tr h="1548686">
                <a:tc>
                  <a:txBody>
                    <a:bodyPr/>
                    <a:lstStyle/>
                    <a:p>
                      <a:endParaRPr lang="nl-BE" noProof="0"/>
                    </a:p>
                    <a:p>
                      <a:endParaRPr lang="nl-BE" noProof="0"/>
                    </a:p>
                    <a:p>
                      <a:endParaRPr lang="nl-BE" noProof="0"/>
                    </a:p>
                    <a:p>
                      <a:endParaRPr lang="nl-BE" noProof="0"/>
                    </a:p>
                    <a:p>
                      <a:endParaRPr lang="nl-BE" noProof="0"/>
                    </a:p>
                  </a:txBody>
                  <a:tcPr/>
                </a:tc>
                <a:tc>
                  <a:txBody>
                    <a:bodyPr/>
                    <a:lstStyle/>
                    <a:p>
                      <a:r>
                        <a:rPr lang="nl-BE" noProof="0"/>
                        <a:t>  9. De Koorts</a:t>
                      </a:r>
                    </a:p>
                    <a:p>
                      <a:endParaRPr lang="nl-BE" noProof="0"/>
                    </a:p>
                    <a:p>
                      <a:endParaRPr lang="nl-BE" noProof="0"/>
                    </a:p>
                    <a:p>
                      <a:r>
                        <a:rPr lang="nl-BE" noProof="0"/>
                        <a:t>11. Ons geweten sussen</a:t>
                      </a:r>
                    </a:p>
                  </a:txBody>
                  <a:tcPr/>
                </a:tc>
                <a:tc>
                  <a:txBody>
                    <a:bodyPr/>
                    <a:lstStyle/>
                    <a:p>
                      <a:r>
                        <a:rPr lang="nl-BE" noProof="0"/>
                        <a:t>10. </a:t>
                      </a:r>
                      <a:r>
                        <a:rPr lang="nl-BE" sz="1800" b="0" i="0" kern="1200">
                          <a:solidFill>
                            <a:schemeClr val="dk1"/>
                          </a:solidFill>
                          <a:effectLst/>
                          <a:latin typeface="+mn-lt"/>
                          <a:ea typeface="+mn-ea"/>
                          <a:cs typeface="+mn-cs"/>
                        </a:rPr>
                        <a:t>een wake-</a:t>
                      </a:r>
                      <a:r>
                        <a:rPr lang="nl-BE" sz="1800" b="0" i="0" kern="1200" err="1">
                          <a:solidFill>
                            <a:schemeClr val="dk1"/>
                          </a:solidFill>
                          <a:effectLst/>
                          <a:latin typeface="+mn-lt"/>
                          <a:ea typeface="+mn-ea"/>
                          <a:cs typeface="+mn-cs"/>
                        </a:rPr>
                        <a:t>upcall</a:t>
                      </a:r>
                      <a:endParaRPr lang="nl-BE" sz="1800" b="0" i="0" kern="1200">
                        <a:solidFill>
                          <a:schemeClr val="dk1"/>
                        </a:solidFill>
                        <a:effectLst/>
                        <a:latin typeface="+mn-lt"/>
                        <a:ea typeface="+mn-ea"/>
                        <a:cs typeface="+mn-cs"/>
                      </a:endParaRPr>
                    </a:p>
                    <a:p>
                      <a:endParaRPr lang="nl-BE" b="0" noProof="0"/>
                    </a:p>
                    <a:p>
                      <a:endParaRPr lang="nl-BE" noProof="0"/>
                    </a:p>
                    <a:p>
                      <a:r>
                        <a:rPr lang="nl-BE" noProof="0"/>
                        <a:t>12. Ons consumptiepatroon in vraag</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817061075"/>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1347179" y="165462"/>
            <a:ext cx="9601196" cy="1303868"/>
          </a:xfrm>
        </p:spPr>
        <p:txBody>
          <a:bodyPr>
            <a:noAutofit/>
          </a:bodyPr>
          <a:lstStyle/>
          <a:p>
            <a:pPr algn="ctr"/>
            <a:r>
              <a:rPr lang="nl-NL" sz="4000" b="1"/>
              <a:t>Hoe kijken we naar kinderarmoede? </a:t>
            </a:r>
          </a:p>
        </p:txBody>
      </p:sp>
      <p:sp>
        <p:nvSpPr>
          <p:cNvPr id="3" name="Tijdelijke aanduiding voor inhoud 2"/>
          <p:cNvSpPr>
            <a:spLocks noGrp="1"/>
          </p:cNvSpPr>
          <p:nvPr>
            <p:ph idx="1"/>
          </p:nvPr>
        </p:nvSpPr>
        <p:spPr>
          <a:xfrm>
            <a:off x="139485" y="1580828"/>
            <a:ext cx="11561735" cy="4029558"/>
          </a:xfrm>
        </p:spPr>
        <p:txBody>
          <a:bodyPr>
            <a:normAutofit fontScale="92500" lnSpcReduction="10000"/>
          </a:bodyPr>
          <a:lstStyle/>
          <a:p>
            <a:pPr>
              <a:lnSpc>
                <a:spcPct val="150000"/>
              </a:lnSpc>
            </a:pPr>
            <a:r>
              <a:rPr lang="nl-NL" sz="2600"/>
              <a:t>Het ene juiste frame bestaat niet, de 12 verschillende frames zijn niet ‘beter’ of ‘slechter’</a:t>
            </a:r>
          </a:p>
          <a:p>
            <a:pPr>
              <a:lnSpc>
                <a:spcPct val="150000"/>
              </a:lnSpc>
            </a:pPr>
            <a:r>
              <a:rPr lang="nl-NL" sz="2600"/>
              <a:t>Sommige frames brengen armoede in verband met een probleem (slechte ouder, weinig zorgende maatschappij</a:t>
            </a:r>
            <a:r>
              <a:rPr lang="is-IS" sz="2600"/>
              <a:t>…)</a:t>
            </a:r>
            <a:r>
              <a:rPr lang="nl-NL" sz="2600"/>
              <a:t>, andere frames nodigen uit om vanuit een ander perspectief te kijken (de kracht van kinderen in armoede, als we samenwerken kunnen we wel iets bereiken</a:t>
            </a:r>
            <a:r>
              <a:rPr lang="is-IS" sz="2600"/>
              <a:t>…)</a:t>
            </a:r>
            <a:r>
              <a:rPr lang="nl-NL" sz="2600"/>
              <a:t> </a:t>
            </a:r>
          </a:p>
          <a:p>
            <a:pPr>
              <a:lnSpc>
                <a:spcPct val="150000"/>
              </a:lnSpc>
            </a:pPr>
            <a:r>
              <a:rPr lang="nl-NL" sz="2600"/>
              <a:t>De 12 frames vormen een gereedschapskist om genuanceerder naar kinderarmoede te kijken, om oorzaken en oplossingen te zoeken</a:t>
            </a:r>
          </a:p>
        </p:txBody>
      </p:sp>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93830" y="5495358"/>
            <a:ext cx="1369533" cy="1222198"/>
          </a:xfrm>
          <a:prstGeom prst="rect">
            <a:avLst/>
          </a:prstGeom>
        </p:spPr>
      </p:pic>
    </p:spTree>
    <p:extLst>
      <p:ext uri="{BB962C8B-B14F-4D97-AF65-F5344CB8AC3E}">
        <p14:creationId xmlns:p14="http://schemas.microsoft.com/office/powerpoint/2010/main" val="191721041"/>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1615165" y="1127115"/>
            <a:ext cx="9601196" cy="548904"/>
          </a:xfrm>
        </p:spPr>
        <p:txBody>
          <a:bodyPr>
            <a:normAutofit fontScale="90000"/>
          </a:bodyPr>
          <a:lstStyle/>
          <a:p>
            <a:pPr lvl="0"/>
            <a:br>
              <a:rPr lang="fr-BE" sz="3111" b="1">
                <a:solidFill>
                  <a:schemeClr val="tx1"/>
                </a:solidFill>
                <a:latin typeface="+mn-lt"/>
                <a:cs typeface="Arial" pitchFamily="34" charset="0"/>
              </a:rPr>
            </a:br>
            <a:r>
              <a:rPr lang="fr-BE" sz="3111" b="1">
                <a:solidFill>
                  <a:schemeClr val="tx1"/>
                </a:solidFill>
                <a:latin typeface="+mn-lt"/>
                <a:cs typeface="Arial" pitchFamily="34" charset="0"/>
              </a:rPr>
              <a:t>Besluit: de meerwaarde van een framingbenadering</a:t>
            </a:r>
            <a:br>
              <a:rPr lang="nl-BE">
                <a:ln>
                  <a:noFill/>
                </a:ln>
                <a:solidFill>
                  <a:srgbClr val="52BDEC"/>
                </a:solidFill>
                <a:latin typeface="Arial" pitchFamily="34" charset="0"/>
                <a:cs typeface="Arial" pitchFamily="34" charset="0"/>
              </a:rPr>
            </a:br>
            <a:endParaRPr lang="nl-NL"/>
          </a:p>
        </p:txBody>
      </p:sp>
      <p:sp>
        <p:nvSpPr>
          <p:cNvPr id="3" name="Tijdelijke aanduiding voor inhoud 2"/>
          <p:cNvSpPr>
            <a:spLocks noGrp="1"/>
          </p:cNvSpPr>
          <p:nvPr>
            <p:ph idx="1"/>
          </p:nvPr>
        </p:nvSpPr>
        <p:spPr>
          <a:xfrm>
            <a:off x="720678" y="2771939"/>
            <a:ext cx="6574592" cy="3318936"/>
          </a:xfrm>
        </p:spPr>
        <p:txBody>
          <a:bodyPr>
            <a:normAutofit/>
          </a:bodyPr>
          <a:lstStyle/>
          <a:p>
            <a:pPr marL="800100" lvl="1" indent="-342900">
              <a:buFont typeface="Arial" panose="020B0604020202020204" pitchFamily="34" charset="0"/>
              <a:buChar char="•"/>
            </a:pPr>
            <a:r>
              <a:rPr lang="fr-BE" sz="2400" b="1">
                <a:ea typeface="ＭＳ Ｐゴシック"/>
                <a:cs typeface="ＭＳ Ｐゴシック"/>
              </a:rPr>
              <a:t>Een ‘gereedschapskoffer’</a:t>
            </a:r>
          </a:p>
          <a:p>
            <a:pPr marL="1343025" lvl="1" indent="-544513">
              <a:buNone/>
            </a:pPr>
            <a:r>
              <a:rPr lang="fr-BE" sz="2400">
                <a:latin typeface="Wingdings"/>
                <a:ea typeface="Wingdings"/>
                <a:cs typeface="Wingdings"/>
              </a:rPr>
              <a:t></a:t>
            </a:r>
            <a:r>
              <a:rPr lang="fr-BE" sz="2400">
                <a:ea typeface="ＭＳ Ｐゴシック"/>
                <a:cs typeface="ＭＳ Ｐゴシック"/>
              </a:rPr>
              <a:t>   Concreet inzetbare instrumenten               die de beelden over kinderarmoede vertegenwoordigen</a:t>
            </a:r>
            <a:br>
              <a:rPr lang="fr-BE" sz="2400">
                <a:ea typeface="ＭＳ Ｐゴシック"/>
                <a:cs typeface="ＭＳ Ｐゴシック"/>
              </a:rPr>
            </a:br>
            <a:endParaRPr lang="fr-BE" sz="2400">
              <a:ea typeface="ＭＳ Ｐゴシック"/>
              <a:cs typeface="ＭＳ Ｐゴシック"/>
            </a:endParaRPr>
          </a:p>
          <a:p>
            <a:pPr marL="800100" lvl="1" indent="-342900">
              <a:buFont typeface="Arial" panose="020B0604020202020204" pitchFamily="34" charset="0"/>
              <a:buChar char="•"/>
            </a:pPr>
            <a:r>
              <a:rPr lang="fr-BE" sz="2400" b="1">
                <a:ea typeface="ＭＳ Ｐゴシック"/>
                <a:cs typeface="ＭＳ Ｐゴシック"/>
              </a:rPr>
              <a:t>Een verbreding van het blikveld</a:t>
            </a:r>
            <a:endParaRPr lang="fr-BE" sz="2400">
              <a:latin typeface="Wingdings"/>
              <a:ea typeface="Wingdings"/>
              <a:cs typeface="Wingdings"/>
            </a:endParaRPr>
          </a:p>
          <a:p>
            <a:pPr marL="1343025" lvl="1" indent="-544513">
              <a:buNone/>
            </a:pPr>
            <a:r>
              <a:rPr lang="fr-BE" sz="2400">
                <a:latin typeface="Wingdings"/>
                <a:ea typeface="Wingdings"/>
                <a:cs typeface="Wingdings"/>
              </a:rPr>
              <a:t>	</a:t>
            </a:r>
            <a:r>
              <a:rPr lang="fr-BE" sz="2400">
                <a:ea typeface="Wingdings"/>
                <a:cs typeface="Wingdings"/>
              </a:rPr>
              <a:t>Een ruimere, meer evenwichtige en genuanceerde kijk op kinderarmoede</a:t>
            </a:r>
            <a:endParaRPr lang="fr-BE" sz="2400">
              <a:ea typeface="ＭＳ Ｐゴシック"/>
              <a:cs typeface="ＭＳ Ｐゴシック"/>
            </a:endParaRPr>
          </a:p>
          <a:p>
            <a:endParaRPr lang="nl-NL"/>
          </a:p>
        </p:txBody>
      </p:sp>
      <p:pic>
        <p:nvPicPr>
          <p:cNvPr id="4" name="Picture 2" descr="http://vrexpert.virtualrealities.netdna-cdn.com/wp-content/uploads/2015/12/Dokter7-300x3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5552" y="2420066"/>
            <a:ext cx="3670809" cy="3670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235415"/>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743919"/>
            <a:ext cx="10515600" cy="1002147"/>
          </a:xfrm>
        </p:spPr>
        <p:txBody>
          <a:bodyPr>
            <a:noAutofit/>
          </a:bodyPr>
          <a:lstStyle/>
          <a:p>
            <a:pPr algn="ctr"/>
            <a:r>
              <a:rPr lang="nl-NL" sz="3200" b="1"/>
              <a:t>Welke beeldvorming hebben we nodig </a:t>
            </a:r>
            <a:br>
              <a:rPr lang="nl-NL" sz="3200" b="1"/>
            </a:br>
            <a:r>
              <a:rPr lang="nl-NL" sz="3200" b="1"/>
              <a:t>om meer genuanceerd te kunnen kijken? </a:t>
            </a:r>
            <a:endParaRPr lang="nl-BE" sz="3200" b="1"/>
          </a:p>
        </p:txBody>
      </p:sp>
      <p:sp>
        <p:nvSpPr>
          <p:cNvPr id="3" name="Tijdelijke aanduiding voor inhoud 2"/>
          <p:cNvSpPr>
            <a:spLocks noGrp="1"/>
          </p:cNvSpPr>
          <p:nvPr>
            <p:ph idx="1"/>
          </p:nvPr>
        </p:nvSpPr>
        <p:spPr>
          <a:xfrm>
            <a:off x="838200" y="2447350"/>
            <a:ext cx="10515600" cy="3473003"/>
          </a:xfrm>
        </p:spPr>
        <p:txBody>
          <a:bodyPr vert="horz" lIns="91440" tIns="45720" rIns="91440" bIns="45720" rtlCol="0" anchor="t">
            <a:normAutofit/>
          </a:bodyPr>
          <a:lstStyle/>
          <a:p>
            <a:pPr marL="0" indent="0">
              <a:buNone/>
            </a:pPr>
            <a:r>
              <a:rPr lang="nl-NL"/>
              <a:t>Beeldvorming heeft invloed op communicatie en interacties. </a:t>
            </a:r>
          </a:p>
          <a:p>
            <a:pPr marL="0" indent="0">
              <a:buNone/>
            </a:pPr>
            <a:r>
              <a:rPr lang="nl-NL"/>
              <a:t>Krachtige beelden gebruiken in de opleiding, op school. </a:t>
            </a:r>
          </a:p>
          <a:p>
            <a:pPr marL="0" indent="0">
              <a:buNone/>
            </a:pPr>
            <a:endParaRPr lang="nl-NL"/>
          </a:p>
          <a:p>
            <a:pPr marL="0" indent="0">
              <a:buNone/>
            </a:pPr>
            <a:r>
              <a:rPr lang="nl-BE"/>
              <a:t>De verschillende frames kunnen je helpen om op een andere manier naar armoede in de klas te kijken. Of om samen met collega’s een genuanceerder armoedebeleid uit te tekenen op school. </a:t>
            </a:r>
            <a:endParaRPr lang="nl-NL"/>
          </a:p>
          <a:p>
            <a:pPr marL="0" indent="0">
              <a:buNone/>
            </a:pPr>
            <a:endParaRPr lang="nl-NL"/>
          </a:p>
          <a:p>
            <a:endParaRPr lang="nl-NL"/>
          </a:p>
        </p:txBody>
      </p:sp>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93830" y="5495358"/>
            <a:ext cx="1369533" cy="1222198"/>
          </a:xfrm>
          <a:prstGeom prst="rect">
            <a:avLst/>
          </a:prstGeom>
        </p:spPr>
      </p:pic>
    </p:spTree>
    <p:extLst>
      <p:ext uri="{BB962C8B-B14F-4D97-AF65-F5344CB8AC3E}">
        <p14:creationId xmlns:p14="http://schemas.microsoft.com/office/powerpoint/2010/main" val="1319576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966D1-CB5A-4A2B-8F48-53EAFFC6C102}"/>
              </a:ext>
            </a:extLst>
          </p:cNvPr>
          <p:cNvSpPr>
            <a:spLocks noGrp="1"/>
          </p:cNvSpPr>
          <p:nvPr>
            <p:ph type="title"/>
          </p:nvPr>
        </p:nvSpPr>
        <p:spPr/>
        <p:txBody>
          <a:bodyPr/>
          <a:lstStyle/>
          <a:p>
            <a:r>
              <a:rPr lang="en-US"/>
              <a:t>Hoe </a:t>
            </a:r>
            <a:r>
              <a:rPr lang="en-US" err="1"/>
              <a:t>mobiliseren</a:t>
            </a:r>
            <a:r>
              <a:rPr lang="en-US"/>
              <a:t> </a:t>
            </a:r>
            <a:r>
              <a:rPr lang="en-US" err="1"/>
              <a:t>tegen</a:t>
            </a:r>
            <a:r>
              <a:rPr lang="en-US"/>
              <a:t> </a:t>
            </a:r>
            <a:r>
              <a:rPr lang="en-US" err="1"/>
              <a:t>kinderarmoede</a:t>
            </a:r>
            <a:r>
              <a:rPr lang="en-US"/>
              <a:t> met respect </a:t>
            </a:r>
            <a:r>
              <a:rPr lang="en-US" err="1"/>
              <a:t>voor</a:t>
            </a:r>
            <a:r>
              <a:rPr lang="en-US"/>
              <a:t> </a:t>
            </a:r>
            <a:r>
              <a:rPr lang="en-US" err="1"/>
              <a:t>ouders</a:t>
            </a:r>
            <a:r>
              <a:rPr lang="en-US"/>
              <a:t> en </a:t>
            </a:r>
            <a:r>
              <a:rPr lang="en-US" err="1"/>
              <a:t>kinderen</a:t>
            </a:r>
            <a:r>
              <a:rPr lang="en-US"/>
              <a:t>? </a:t>
            </a:r>
          </a:p>
        </p:txBody>
      </p:sp>
      <p:sp>
        <p:nvSpPr>
          <p:cNvPr id="3" name="Content Placeholder 2">
            <a:extLst>
              <a:ext uri="{FF2B5EF4-FFF2-40B4-BE49-F238E27FC236}">
                <a16:creationId xmlns:a16="http://schemas.microsoft.com/office/drawing/2014/main" id="{997488F4-0D30-46D1-8A4C-4E20EBF54C64}"/>
              </a:ext>
            </a:extLst>
          </p:cNvPr>
          <p:cNvSpPr>
            <a:spLocks noGrp="1"/>
          </p:cNvSpPr>
          <p:nvPr>
            <p:ph idx="1"/>
          </p:nvPr>
        </p:nvSpPr>
        <p:spPr/>
        <p:txBody>
          <a:bodyPr vert="horz" lIns="91440" tIns="45720" rIns="91440" bIns="45720" rtlCol="0" anchor="t">
            <a:normAutofit lnSpcReduction="10000"/>
          </a:bodyPr>
          <a:lstStyle/>
          <a:p>
            <a:pPr marL="0" indent="0">
              <a:buNone/>
            </a:pPr>
            <a:r>
              <a:rPr lang="en-US"/>
              <a:t>7 </a:t>
            </a:r>
            <a:r>
              <a:rPr lang="en-US" err="1"/>
              <a:t>vuistregels</a:t>
            </a:r>
            <a:r>
              <a:rPr lang="en-US"/>
              <a:t>: </a:t>
            </a:r>
          </a:p>
          <a:p>
            <a:pPr marL="0" indent="0">
              <a:buNone/>
            </a:pPr>
            <a:r>
              <a:rPr lang="en-US"/>
              <a:t>1. </a:t>
            </a:r>
            <a:r>
              <a:rPr lang="en-US" b="1"/>
              <a:t>de </a:t>
            </a:r>
            <a:r>
              <a:rPr lang="en-US" b="1" err="1"/>
              <a:t>verantwoordelijkheid</a:t>
            </a:r>
            <a:r>
              <a:rPr lang="en-US" b="1"/>
              <a:t> en </a:t>
            </a:r>
            <a:r>
              <a:rPr lang="en-US" b="1" err="1"/>
              <a:t>handelingscapaciteit</a:t>
            </a:r>
            <a:r>
              <a:rPr lang="en-US" b="1"/>
              <a:t> van </a:t>
            </a:r>
            <a:r>
              <a:rPr lang="en-US" b="1" err="1"/>
              <a:t>iedereen</a:t>
            </a:r>
            <a:r>
              <a:rPr lang="en-US" b="1"/>
              <a:t> </a:t>
            </a:r>
            <a:r>
              <a:rPr lang="en-US" b="1" err="1"/>
              <a:t>belichten</a:t>
            </a:r>
            <a:r>
              <a:rPr lang="en-US"/>
              <a:t> (het </a:t>
            </a:r>
            <a:r>
              <a:rPr lang="en-US" err="1"/>
              <a:t>reveil</a:t>
            </a:r>
            <a:r>
              <a:rPr lang="en-US"/>
              <a:t>: </a:t>
            </a:r>
            <a:r>
              <a:rPr lang="en-US" err="1"/>
              <a:t>alamsignaal</a:t>
            </a:r>
            <a:r>
              <a:rPr lang="en-US"/>
              <a:t> </a:t>
            </a:r>
            <a:r>
              <a:rPr lang="en-US" err="1"/>
              <a:t>dat</a:t>
            </a:r>
            <a:r>
              <a:rPr lang="en-US"/>
              <a:t> </a:t>
            </a:r>
            <a:r>
              <a:rPr lang="en-US" err="1"/>
              <a:t>een</a:t>
            </a:r>
            <a:r>
              <a:rPr lang="en-US"/>
              <a:t> </a:t>
            </a:r>
            <a:r>
              <a:rPr lang="en-US" err="1"/>
              <a:t>samenleving</a:t>
            </a:r>
            <a:r>
              <a:rPr lang="en-US"/>
              <a:t> </a:t>
            </a:r>
            <a:r>
              <a:rPr lang="en-US" err="1"/>
              <a:t>herinnert</a:t>
            </a:r>
            <a:r>
              <a:rPr lang="en-US"/>
              <a:t> </a:t>
            </a:r>
            <a:r>
              <a:rPr lang="en-US" err="1"/>
              <a:t>aan</a:t>
            </a:r>
            <a:r>
              <a:rPr lang="en-US"/>
              <a:t> de </a:t>
            </a:r>
            <a:r>
              <a:rPr lang="en-US" err="1"/>
              <a:t>fundamentele</a:t>
            </a:r>
            <a:r>
              <a:rPr lang="en-US"/>
              <a:t> </a:t>
            </a:r>
            <a:r>
              <a:rPr lang="en-US" err="1"/>
              <a:t>waarden</a:t>
            </a:r>
            <a:r>
              <a:rPr lang="en-US"/>
              <a:t> </a:t>
            </a:r>
            <a:r>
              <a:rPr lang="en-US" err="1"/>
              <a:t>waarop</a:t>
            </a:r>
            <a:r>
              <a:rPr lang="en-US"/>
              <a:t> </a:t>
            </a:r>
            <a:r>
              <a:rPr lang="en-US" err="1"/>
              <a:t>een</a:t>
            </a:r>
            <a:r>
              <a:rPr lang="en-US"/>
              <a:t> </a:t>
            </a:r>
            <a:r>
              <a:rPr lang="en-US" err="1"/>
              <a:t>democratie</a:t>
            </a:r>
            <a:r>
              <a:rPr lang="en-US"/>
              <a:t> </a:t>
            </a:r>
            <a:r>
              <a:rPr lang="en-US" err="1"/>
              <a:t>berust</a:t>
            </a:r>
            <a:r>
              <a:rPr lang="en-US"/>
              <a:t>)</a:t>
            </a:r>
          </a:p>
          <a:p>
            <a:pPr marL="0" indent="0">
              <a:buNone/>
            </a:pPr>
            <a:r>
              <a:rPr lang="en-US"/>
              <a:t>2. </a:t>
            </a:r>
            <a:r>
              <a:rPr lang="en-US" b="1" err="1"/>
              <a:t>aandacht</a:t>
            </a:r>
            <a:r>
              <a:rPr lang="en-US" b="1"/>
              <a:t> </a:t>
            </a:r>
            <a:r>
              <a:rPr lang="en-US" b="1" err="1"/>
              <a:t>hebben</a:t>
            </a:r>
            <a:r>
              <a:rPr lang="en-US" b="1"/>
              <a:t> </a:t>
            </a:r>
            <a:r>
              <a:rPr lang="en-US" b="1" err="1"/>
              <a:t>voor</a:t>
            </a:r>
            <a:r>
              <a:rPr lang="en-US" b="1"/>
              <a:t> </a:t>
            </a:r>
            <a:r>
              <a:rPr lang="en-US" b="1" err="1"/>
              <a:t>risico</a:t>
            </a:r>
            <a:r>
              <a:rPr lang="en-US" b="1"/>
              <a:t> op </a:t>
            </a:r>
            <a:r>
              <a:rPr lang="en-US" b="1" err="1"/>
              <a:t>stigmatisering</a:t>
            </a:r>
            <a:r>
              <a:rPr lang="en-US"/>
              <a:t> (de </a:t>
            </a:r>
            <a:r>
              <a:rPr lang="en-US" err="1"/>
              <a:t>slechte</a:t>
            </a:r>
            <a:r>
              <a:rPr lang="en-US"/>
              <a:t> </a:t>
            </a:r>
            <a:r>
              <a:rPr lang="en-US" err="1"/>
              <a:t>ouder</a:t>
            </a:r>
            <a:r>
              <a:rPr lang="en-US"/>
              <a:t>, het </a:t>
            </a:r>
            <a:r>
              <a:rPr lang="en-US" err="1"/>
              <a:t>blok</a:t>
            </a:r>
            <a:r>
              <a:rPr lang="en-US"/>
              <a:t> </a:t>
            </a:r>
            <a:r>
              <a:rPr lang="en-US" err="1"/>
              <a:t>aan</a:t>
            </a:r>
            <a:r>
              <a:rPr lang="en-US"/>
              <a:t>  het been en </a:t>
            </a:r>
            <a:r>
              <a:rPr lang="en-US" err="1"/>
              <a:t>ons</a:t>
            </a:r>
            <a:r>
              <a:rPr lang="en-US"/>
              <a:t> </a:t>
            </a:r>
            <a:r>
              <a:rPr lang="en-US" err="1"/>
              <a:t>geweten</a:t>
            </a:r>
            <a:r>
              <a:rPr lang="en-US"/>
              <a:t> </a:t>
            </a:r>
            <a:r>
              <a:rPr lang="en-US" err="1"/>
              <a:t>sussen</a:t>
            </a:r>
            <a:r>
              <a:rPr lang="en-US"/>
              <a:t>)</a:t>
            </a:r>
          </a:p>
          <a:p>
            <a:pPr marL="0" indent="0">
              <a:buNone/>
            </a:pPr>
            <a:r>
              <a:rPr lang="en-US"/>
              <a:t>3. </a:t>
            </a:r>
            <a:r>
              <a:rPr lang="en-US" b="1" err="1"/>
              <a:t>nadruk</a:t>
            </a:r>
            <a:r>
              <a:rPr lang="en-US" b="1"/>
              <a:t> </a:t>
            </a:r>
            <a:r>
              <a:rPr lang="en-US" b="1" err="1"/>
              <a:t>leggen</a:t>
            </a:r>
            <a:r>
              <a:rPr lang="en-US" b="1"/>
              <a:t> op </a:t>
            </a:r>
            <a:r>
              <a:rPr lang="en-US" b="1" err="1"/>
              <a:t>oorzaken</a:t>
            </a:r>
            <a:r>
              <a:rPr lang="en-US" b="1"/>
              <a:t> die het </a:t>
            </a:r>
            <a:r>
              <a:rPr lang="en-US" b="1" err="1"/>
              <a:t>individu</a:t>
            </a:r>
            <a:r>
              <a:rPr lang="en-US" b="1"/>
              <a:t> </a:t>
            </a:r>
            <a:r>
              <a:rPr lang="en-US" b="1" err="1"/>
              <a:t>overstijgen</a:t>
            </a:r>
            <a:r>
              <a:rPr lang="en-US"/>
              <a:t> (de hele </a:t>
            </a:r>
            <a:r>
              <a:rPr lang="en-US" err="1"/>
              <a:t>samenleving</a:t>
            </a:r>
            <a:r>
              <a:rPr lang="en-US"/>
              <a:t> is </a:t>
            </a:r>
            <a:r>
              <a:rPr lang="en-US" err="1"/>
              <a:t>betrokken</a:t>
            </a:r>
            <a:r>
              <a:rPr lang="en-US"/>
              <a:t> </a:t>
            </a:r>
            <a:r>
              <a:rPr lang="en-US" err="1"/>
              <a:t>partij</a:t>
            </a:r>
            <a:r>
              <a:rPr lang="en-US"/>
              <a:t>)</a:t>
            </a:r>
          </a:p>
          <a:p>
            <a:pPr marL="0" indent="0">
              <a:buNone/>
            </a:pPr>
            <a:endParaRPr lang="en-US"/>
          </a:p>
        </p:txBody>
      </p:sp>
    </p:spTree>
    <p:extLst>
      <p:ext uri="{BB962C8B-B14F-4D97-AF65-F5344CB8AC3E}">
        <p14:creationId xmlns:p14="http://schemas.microsoft.com/office/powerpoint/2010/main" val="16656539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67656-D5E2-41D3-A15F-A135699E931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DCDD95A-A94F-4000-B5EB-FD2A9D010774}"/>
              </a:ext>
            </a:extLst>
          </p:cNvPr>
          <p:cNvSpPr>
            <a:spLocks noGrp="1"/>
          </p:cNvSpPr>
          <p:nvPr>
            <p:ph idx="1"/>
          </p:nvPr>
        </p:nvSpPr>
        <p:spPr>
          <a:xfrm>
            <a:off x="838200" y="1825625"/>
            <a:ext cx="10766120" cy="4787435"/>
          </a:xfrm>
        </p:spPr>
        <p:txBody>
          <a:bodyPr vert="horz" lIns="91440" tIns="45720" rIns="91440" bIns="45720" rtlCol="0" anchor="t">
            <a:normAutofit/>
          </a:bodyPr>
          <a:lstStyle/>
          <a:p>
            <a:pPr marL="0" indent="0">
              <a:buNone/>
            </a:pPr>
            <a:r>
              <a:rPr lang="en-US"/>
              <a:t>4. </a:t>
            </a:r>
            <a:r>
              <a:rPr lang="en-US" b="1"/>
              <a:t>het </a:t>
            </a:r>
            <a:r>
              <a:rPr lang="en-US" b="1" err="1"/>
              <a:t>woord</a:t>
            </a:r>
            <a:r>
              <a:rPr lang="en-US" b="1"/>
              <a:t> </a:t>
            </a:r>
            <a:r>
              <a:rPr lang="en-US" b="1" err="1"/>
              <a:t>geven</a:t>
            </a:r>
            <a:r>
              <a:rPr lang="en-US" b="1"/>
              <a:t> </a:t>
            </a:r>
            <a:r>
              <a:rPr lang="en-US" b="1" err="1"/>
              <a:t>aan</a:t>
            </a:r>
            <a:r>
              <a:rPr lang="en-US" b="1"/>
              <a:t> </a:t>
            </a:r>
            <a:r>
              <a:rPr lang="en-US" b="1" err="1"/>
              <a:t>kinderen</a:t>
            </a:r>
            <a:r>
              <a:rPr lang="en-US" b="1"/>
              <a:t> en </a:t>
            </a:r>
            <a:r>
              <a:rPr lang="en-US" b="1" err="1"/>
              <a:t>ouders</a:t>
            </a:r>
            <a:r>
              <a:rPr lang="en-US" b="1"/>
              <a:t> die in </a:t>
            </a:r>
            <a:r>
              <a:rPr lang="en-US" b="1" err="1"/>
              <a:t>kansarmoede</a:t>
            </a:r>
            <a:r>
              <a:rPr lang="en-US" b="1"/>
              <a:t> </a:t>
            </a:r>
            <a:r>
              <a:rPr lang="en-US" b="1" err="1"/>
              <a:t>leve</a:t>
            </a:r>
            <a:r>
              <a:rPr lang="en-US" err="1"/>
              <a:t>n</a:t>
            </a:r>
            <a:r>
              <a:rPr lang="en-US"/>
              <a:t> (in </a:t>
            </a:r>
            <a:r>
              <a:rPr lang="en-US" err="1"/>
              <a:t>beeldvorming</a:t>
            </a:r>
            <a:r>
              <a:rPr lang="en-US"/>
              <a:t> en </a:t>
            </a:r>
            <a:r>
              <a:rPr lang="en-US" err="1"/>
              <a:t>bij</a:t>
            </a:r>
            <a:r>
              <a:rPr lang="en-US"/>
              <a:t> </a:t>
            </a:r>
            <a:r>
              <a:rPr lang="en-US" err="1"/>
              <a:t>zoeken</a:t>
            </a:r>
            <a:r>
              <a:rPr lang="en-US"/>
              <a:t> van </a:t>
            </a:r>
            <a:r>
              <a:rPr lang="en-US" err="1"/>
              <a:t>oplossingen</a:t>
            </a:r>
            <a:r>
              <a:rPr lang="en-US"/>
              <a:t>, stem van </a:t>
            </a:r>
            <a:r>
              <a:rPr lang="en-US" err="1"/>
              <a:t>kinderen</a:t>
            </a:r>
            <a:r>
              <a:rPr lang="en-US"/>
              <a:t> en </a:t>
            </a:r>
            <a:r>
              <a:rPr lang="en-US" err="1"/>
              <a:t>ouders</a:t>
            </a:r>
            <a:r>
              <a:rPr lang="en-US"/>
              <a:t> </a:t>
            </a:r>
            <a:r>
              <a:rPr lang="en-US" err="1"/>
              <a:t>mee</a:t>
            </a:r>
            <a:r>
              <a:rPr lang="en-US"/>
              <a:t> in </a:t>
            </a:r>
            <a:r>
              <a:rPr lang="en-US" err="1"/>
              <a:t>rekening</a:t>
            </a:r>
            <a:r>
              <a:rPr lang="en-US"/>
              <a:t> </a:t>
            </a:r>
            <a:r>
              <a:rPr lang="en-US" err="1"/>
              <a:t>brengen</a:t>
            </a:r>
            <a:r>
              <a:rPr lang="en-US"/>
              <a:t>)</a:t>
            </a:r>
            <a:endParaRPr lang="en-US" err="1"/>
          </a:p>
          <a:p>
            <a:pPr marL="0" indent="0">
              <a:buNone/>
            </a:pPr>
            <a:r>
              <a:rPr lang="en-US"/>
              <a:t>5. </a:t>
            </a:r>
            <a:r>
              <a:rPr lang="en-US" b="1"/>
              <a:t>stereotypes </a:t>
            </a:r>
            <a:r>
              <a:rPr lang="en-US" b="1" err="1"/>
              <a:t>onschadelijk</a:t>
            </a:r>
            <a:r>
              <a:rPr lang="en-US" b="1"/>
              <a:t> </a:t>
            </a:r>
            <a:r>
              <a:rPr lang="en-US" b="1" err="1"/>
              <a:t>maken</a:t>
            </a:r>
            <a:r>
              <a:rPr lang="en-US" b="1"/>
              <a:t> </a:t>
            </a:r>
            <a:r>
              <a:rPr lang="en-US"/>
              <a:t>(</a:t>
            </a:r>
            <a:r>
              <a:rPr lang="en-US" err="1"/>
              <a:t>laten</a:t>
            </a:r>
            <a:r>
              <a:rPr lang="en-US"/>
              <a:t> </a:t>
            </a:r>
            <a:r>
              <a:rPr lang="en-US" err="1"/>
              <a:t>zien</a:t>
            </a:r>
            <a:r>
              <a:rPr lang="en-US"/>
              <a:t> hoe divers de </a:t>
            </a:r>
            <a:r>
              <a:rPr lang="en-US" err="1"/>
              <a:t>situaties</a:t>
            </a:r>
            <a:r>
              <a:rPr lang="en-US"/>
              <a:t> van </a:t>
            </a:r>
            <a:r>
              <a:rPr lang="en-US" err="1"/>
              <a:t>mensen</a:t>
            </a:r>
            <a:r>
              <a:rPr lang="en-US"/>
              <a:t> in </a:t>
            </a:r>
            <a:r>
              <a:rPr lang="en-US" err="1"/>
              <a:t>armoede</a:t>
            </a:r>
            <a:r>
              <a:rPr lang="en-US"/>
              <a:t> </a:t>
            </a:r>
            <a:r>
              <a:rPr lang="en-US" err="1"/>
              <a:t>kunnen</a:t>
            </a:r>
            <a:r>
              <a:rPr lang="en-US"/>
              <a:t> </a:t>
            </a:r>
            <a:r>
              <a:rPr lang="en-US" err="1"/>
              <a:t>zijn</a:t>
            </a:r>
            <a:r>
              <a:rPr lang="en-US"/>
              <a:t>)</a:t>
            </a:r>
          </a:p>
          <a:p>
            <a:pPr marL="0" indent="0">
              <a:buNone/>
            </a:pPr>
            <a:r>
              <a:rPr lang="en-US"/>
              <a:t>6. </a:t>
            </a:r>
            <a:r>
              <a:rPr lang="en-US" b="1"/>
              <a:t>het </a:t>
            </a:r>
            <a:r>
              <a:rPr lang="en-US" b="1" err="1"/>
              <a:t>potentieel</a:t>
            </a:r>
            <a:r>
              <a:rPr lang="en-US" b="1"/>
              <a:t> en de </a:t>
            </a:r>
            <a:r>
              <a:rPr lang="en-US" b="1" err="1"/>
              <a:t>kracht</a:t>
            </a:r>
            <a:r>
              <a:rPr lang="en-US" b="1"/>
              <a:t> van </a:t>
            </a:r>
            <a:r>
              <a:rPr lang="en-US" b="1" err="1"/>
              <a:t>kinderen</a:t>
            </a:r>
            <a:r>
              <a:rPr lang="en-US" b="1"/>
              <a:t> en </a:t>
            </a:r>
            <a:r>
              <a:rPr lang="en-US" b="1" err="1"/>
              <a:t>ouders</a:t>
            </a:r>
            <a:r>
              <a:rPr lang="en-US" b="1"/>
              <a:t> in </a:t>
            </a:r>
            <a:r>
              <a:rPr lang="en-US" b="1" err="1"/>
              <a:t>kansarmoede</a:t>
            </a:r>
            <a:r>
              <a:rPr lang="en-US" b="1"/>
              <a:t> </a:t>
            </a:r>
            <a:r>
              <a:rPr lang="en-US" b="1" err="1"/>
              <a:t>laten</a:t>
            </a:r>
            <a:r>
              <a:rPr lang="en-US" b="1"/>
              <a:t> </a:t>
            </a:r>
            <a:r>
              <a:rPr lang="en-US" b="1" err="1"/>
              <a:t>zien</a:t>
            </a:r>
            <a:r>
              <a:rPr lang="en-US"/>
              <a:t> (</a:t>
            </a:r>
            <a:r>
              <a:rPr lang="en-US" err="1"/>
              <a:t>ouders</a:t>
            </a:r>
            <a:r>
              <a:rPr lang="en-US"/>
              <a:t> in </a:t>
            </a:r>
            <a:r>
              <a:rPr lang="en-US" err="1"/>
              <a:t>beeld</a:t>
            </a:r>
            <a:r>
              <a:rPr lang="en-US"/>
              <a:t> </a:t>
            </a:r>
            <a:r>
              <a:rPr lang="en-US" err="1"/>
              <a:t>brengen</a:t>
            </a:r>
            <a:r>
              <a:rPr lang="en-US"/>
              <a:t> </a:t>
            </a:r>
            <a:r>
              <a:rPr lang="en-US" err="1"/>
              <a:t>als</a:t>
            </a:r>
            <a:r>
              <a:rPr lang="en-US"/>
              <a:t> </a:t>
            </a:r>
            <a:r>
              <a:rPr lang="en-US" err="1"/>
              <a:t>mensen</a:t>
            </a:r>
            <a:r>
              <a:rPr lang="en-US"/>
              <a:t> die </a:t>
            </a:r>
            <a:r>
              <a:rPr lang="en-US" err="1"/>
              <a:t>ook</a:t>
            </a:r>
            <a:r>
              <a:rPr lang="en-US"/>
              <a:t> </a:t>
            </a:r>
            <a:r>
              <a:rPr lang="en-US" err="1"/>
              <a:t>moed</a:t>
            </a:r>
            <a:r>
              <a:rPr lang="en-US"/>
              <a:t> </a:t>
            </a:r>
            <a:r>
              <a:rPr lang="en-US" err="1"/>
              <a:t>hebben</a:t>
            </a:r>
            <a:r>
              <a:rPr lang="en-US"/>
              <a:t> om de </a:t>
            </a:r>
            <a:r>
              <a:rPr lang="en-US" err="1"/>
              <a:t>strijd</a:t>
            </a:r>
            <a:r>
              <a:rPr lang="en-US"/>
              <a:t> </a:t>
            </a:r>
            <a:r>
              <a:rPr lang="en-US" err="1"/>
              <a:t>aan</a:t>
            </a:r>
            <a:r>
              <a:rPr lang="en-US"/>
              <a:t> </a:t>
            </a:r>
            <a:r>
              <a:rPr lang="en-US" err="1"/>
              <a:t>te</a:t>
            </a:r>
            <a:r>
              <a:rPr lang="en-US"/>
              <a:t> </a:t>
            </a:r>
            <a:r>
              <a:rPr lang="en-US" err="1"/>
              <a:t>gaan</a:t>
            </a:r>
            <a:r>
              <a:rPr lang="en-US"/>
              <a:t>)</a:t>
            </a:r>
          </a:p>
          <a:p>
            <a:pPr marL="0" indent="0">
              <a:buNone/>
            </a:pPr>
            <a:r>
              <a:rPr lang="en-US"/>
              <a:t>7. </a:t>
            </a:r>
            <a:r>
              <a:rPr lang="en-US" b="1"/>
              <a:t>wat is het </a:t>
            </a:r>
            <a:r>
              <a:rPr lang="en-US" b="1" err="1"/>
              <a:t>doelpubliek</a:t>
            </a:r>
            <a:r>
              <a:rPr lang="en-US" b="1"/>
              <a:t> en het </a:t>
            </a:r>
            <a:r>
              <a:rPr lang="en-US" b="1" err="1"/>
              <a:t>doel</a:t>
            </a:r>
            <a:r>
              <a:rPr lang="en-US" b="1"/>
              <a:t> van je </a:t>
            </a:r>
            <a:r>
              <a:rPr lang="en-US" b="1" err="1"/>
              <a:t>communicatie</a:t>
            </a:r>
            <a:r>
              <a:rPr lang="en-US" b="1"/>
              <a:t>? </a:t>
            </a:r>
            <a:r>
              <a:rPr lang="en-US"/>
              <a:t>(</a:t>
            </a:r>
            <a:r>
              <a:rPr lang="en-US" err="1"/>
              <a:t>reflectiefase</a:t>
            </a:r>
            <a:r>
              <a:rPr lang="en-US"/>
              <a:t> </a:t>
            </a:r>
            <a:r>
              <a:rPr lang="en-US" err="1"/>
              <a:t>inlassen</a:t>
            </a:r>
            <a:r>
              <a:rPr lang="en-US"/>
              <a:t>, nuances </a:t>
            </a:r>
            <a:r>
              <a:rPr lang="en-US" err="1"/>
              <a:t>duidelijk</a:t>
            </a:r>
            <a:r>
              <a:rPr lang="en-US"/>
              <a:t> in </a:t>
            </a:r>
            <a:r>
              <a:rPr lang="en-US" err="1"/>
              <a:t>beeld</a:t>
            </a:r>
            <a:r>
              <a:rPr lang="en-US"/>
              <a:t> </a:t>
            </a:r>
            <a:r>
              <a:rPr lang="en-US" err="1"/>
              <a:t>brengen</a:t>
            </a:r>
            <a:r>
              <a:rPr lang="en-US"/>
              <a:t> en tot </a:t>
            </a:r>
            <a:r>
              <a:rPr lang="en-US" err="1"/>
              <a:t>een</a:t>
            </a:r>
            <a:r>
              <a:rPr lang="en-US"/>
              <a:t> </a:t>
            </a:r>
            <a:r>
              <a:rPr lang="en-US" err="1"/>
              <a:t>meer</a:t>
            </a:r>
            <a:r>
              <a:rPr lang="en-US"/>
              <a:t> </a:t>
            </a:r>
            <a:r>
              <a:rPr lang="en-US" err="1"/>
              <a:t>evenwichtig</a:t>
            </a:r>
            <a:r>
              <a:rPr lang="en-US"/>
              <a:t> </a:t>
            </a:r>
            <a:r>
              <a:rPr lang="en-US" err="1"/>
              <a:t>beeld</a:t>
            </a:r>
            <a:r>
              <a:rPr lang="en-US"/>
              <a:t> </a:t>
            </a:r>
            <a:r>
              <a:rPr lang="en-US" err="1"/>
              <a:t>komen</a:t>
            </a:r>
            <a:r>
              <a:rPr lang="en-US"/>
              <a:t>)</a:t>
            </a:r>
          </a:p>
          <a:p>
            <a:pPr marL="0" indent="0">
              <a:buNone/>
            </a:pPr>
            <a:endParaRPr lang="en-US"/>
          </a:p>
        </p:txBody>
      </p:sp>
    </p:spTree>
    <p:extLst>
      <p:ext uri="{BB962C8B-B14F-4D97-AF65-F5344CB8AC3E}">
        <p14:creationId xmlns:p14="http://schemas.microsoft.com/office/powerpoint/2010/main" val="2935109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graphicFrame>
        <p:nvGraphicFramePr>
          <p:cNvPr id="4" name="Tijdelijke aanduiding voor inhoud 3"/>
          <p:cNvGraphicFramePr>
            <a:graphicFrameLocks noGrp="1"/>
          </p:cNvGraphicFramePr>
          <p:nvPr>
            <p:ph idx="1"/>
          </p:nvPr>
        </p:nvGraphicFramePr>
        <p:xfrm>
          <a:off x="0" y="-1"/>
          <a:ext cx="12192000" cy="6940907"/>
        </p:xfrm>
        <a:graphic>
          <a:graphicData uri="http://schemas.openxmlformats.org/drawingml/2006/table">
            <a:tbl>
              <a:tblPr firstRow="1" bandRow="1">
                <a:tableStyleId>{5C22544A-7EE6-4342-B048-85BDC9FD1C3A}</a:tableStyleId>
              </a:tblPr>
              <a:tblGrid>
                <a:gridCol w="1363461">
                  <a:extLst>
                    <a:ext uri="{9D8B030D-6E8A-4147-A177-3AD203B41FA5}">
                      <a16:colId xmlns:a16="http://schemas.microsoft.com/office/drawing/2014/main" val="20000"/>
                    </a:ext>
                  </a:extLst>
                </a:gridCol>
                <a:gridCol w="5295518">
                  <a:extLst>
                    <a:ext uri="{9D8B030D-6E8A-4147-A177-3AD203B41FA5}">
                      <a16:colId xmlns:a16="http://schemas.microsoft.com/office/drawing/2014/main" val="20001"/>
                    </a:ext>
                  </a:extLst>
                </a:gridCol>
                <a:gridCol w="5533021">
                  <a:extLst>
                    <a:ext uri="{9D8B030D-6E8A-4147-A177-3AD203B41FA5}">
                      <a16:colId xmlns:a16="http://schemas.microsoft.com/office/drawing/2014/main" val="20002"/>
                    </a:ext>
                  </a:extLst>
                </a:gridCol>
              </a:tblGrid>
              <a:tr h="469300">
                <a:tc>
                  <a:txBody>
                    <a:bodyPr/>
                    <a:lstStyle/>
                    <a:p>
                      <a:r>
                        <a:rPr lang="nl-BE" b="1" i="0" noProof="0"/>
                        <a:t>Niveaus</a:t>
                      </a:r>
                    </a:p>
                  </a:txBody>
                  <a:tcPr>
                    <a:solidFill>
                      <a:srgbClr val="036E8A"/>
                    </a:solidFill>
                  </a:tcPr>
                </a:tc>
                <a:tc>
                  <a:txBody>
                    <a:bodyPr/>
                    <a:lstStyle/>
                    <a:p>
                      <a:r>
                        <a:rPr lang="nl-BE" b="1" i="0" noProof="0"/>
                        <a:t>Problematiserende</a:t>
                      </a:r>
                      <a:r>
                        <a:rPr lang="nl-BE" b="1" i="0" baseline="0" noProof="0"/>
                        <a:t> Frames</a:t>
                      </a:r>
                      <a:endParaRPr lang="nl-BE" b="1" i="0" noProof="0"/>
                    </a:p>
                  </a:txBody>
                  <a:tcPr>
                    <a:solidFill>
                      <a:srgbClr val="036E8A"/>
                    </a:solidFill>
                  </a:tcPr>
                </a:tc>
                <a:tc>
                  <a:txBody>
                    <a:bodyPr/>
                    <a:lstStyle/>
                    <a:p>
                      <a:r>
                        <a:rPr lang="nl-BE" b="1" i="0" noProof="0" err="1"/>
                        <a:t>Deproblematiserende</a:t>
                      </a:r>
                      <a:r>
                        <a:rPr lang="nl-BE" b="1" i="0" baseline="0" noProof="0"/>
                        <a:t> Counterframes</a:t>
                      </a:r>
                      <a:endParaRPr lang="nl-BE" b="1" i="0" noProof="0"/>
                    </a:p>
                  </a:txBody>
                  <a:tcPr>
                    <a:solidFill>
                      <a:srgbClr val="036E8A"/>
                    </a:solidFill>
                  </a:tcPr>
                </a:tc>
                <a:extLst>
                  <a:ext uri="{0D108BD9-81ED-4DB2-BD59-A6C34878D82A}">
                    <a16:rowId xmlns:a16="http://schemas.microsoft.com/office/drawing/2014/main" val="10000"/>
                  </a:ext>
                </a:extLst>
              </a:tr>
              <a:tr h="376205">
                <a:tc gridSpan="3">
                  <a:txBody>
                    <a:bodyPr/>
                    <a:lstStyle/>
                    <a:p>
                      <a:r>
                        <a:rPr lang="nl-BE" b="1" noProof="0"/>
                        <a:t>Focus op het Kind in Armoede</a:t>
                      </a:r>
                    </a:p>
                  </a:txBody>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10001"/>
                  </a:ext>
                </a:extLst>
              </a:tr>
              <a:tr h="2451963">
                <a:tc>
                  <a:txBody>
                    <a:bodyPr/>
                    <a:lstStyle/>
                    <a:p>
                      <a:endParaRPr lang="nl-BE" noProof="0"/>
                    </a:p>
                  </a:txBody>
                  <a:tcPr/>
                </a:tc>
                <a:tc>
                  <a:txBody>
                    <a:bodyPr/>
                    <a:lstStyle/>
                    <a:p>
                      <a:pPr marL="342900" indent="-342900" algn="l">
                        <a:buFont typeface="+mj-lt"/>
                        <a:buAutoNum type="arabicPeriod"/>
                      </a:pPr>
                      <a:r>
                        <a:rPr lang="nl-BE" baseline="0" noProof="0"/>
                        <a:t>Het onschuldige slachtoffer</a:t>
                      </a:r>
                    </a:p>
                    <a:p>
                      <a:pPr marL="342900" indent="-342900" algn="l">
                        <a:buFont typeface="+mj-lt"/>
                        <a:buAutoNum type="arabicPeriod"/>
                      </a:pPr>
                      <a:endParaRPr lang="nl-BE" baseline="0" noProof="0"/>
                    </a:p>
                    <a:p>
                      <a:pPr marL="342900" indent="-342900" algn="l">
                        <a:buFont typeface="+mj-lt"/>
                        <a:buAutoNum type="arabicPeriod"/>
                      </a:pPr>
                      <a:endParaRPr lang="nl-BE" baseline="0" noProof="0"/>
                    </a:p>
                    <a:p>
                      <a:pPr marL="342900" indent="-342900" algn="l">
                        <a:buFont typeface="+mj-lt"/>
                        <a:buAutoNum type="arabicPeriod"/>
                      </a:pPr>
                      <a:endParaRPr lang="nl-BE" baseline="0" noProof="0"/>
                    </a:p>
                    <a:p>
                      <a:pPr marL="342900" indent="-342900" algn="l">
                        <a:buFont typeface="+mj-lt"/>
                        <a:buNone/>
                      </a:pPr>
                      <a:r>
                        <a:rPr lang="nl-BE" baseline="0" noProof="0"/>
                        <a:t>2. Het Blok aan het Been</a:t>
                      </a:r>
                      <a:endParaRPr lang="nl-BE" noProof="0"/>
                    </a:p>
                  </a:txBody>
                  <a:tcPr anchor="ctr"/>
                </a:tc>
                <a:tc>
                  <a:txBody>
                    <a:bodyPr/>
                    <a:lstStyle/>
                    <a:p>
                      <a:r>
                        <a:rPr lang="nl-BE" noProof="0"/>
                        <a:t>  3. De Kiem</a:t>
                      </a:r>
                    </a:p>
                    <a:p>
                      <a:endParaRPr lang="nl-BE" noProof="0"/>
                    </a:p>
                    <a:p>
                      <a:endParaRPr lang="nl-BE" noProof="0"/>
                    </a:p>
                    <a:p>
                      <a:r>
                        <a:rPr lang="nl-BE" noProof="0"/>
                        <a:t>  4. Samen staan we sterk</a:t>
                      </a:r>
                    </a:p>
                    <a:p>
                      <a:endParaRPr lang="nl-BE" noProof="0"/>
                    </a:p>
                    <a:p>
                      <a:endParaRPr lang="nl-BE" noProof="0"/>
                    </a:p>
                    <a:p>
                      <a:r>
                        <a:rPr lang="nl-BE" noProof="0"/>
                        <a:t>  5. De Harde Leerschool</a:t>
                      </a:r>
                    </a:p>
                  </a:txBody>
                  <a:tcPr/>
                </a:tc>
                <a:extLst>
                  <a:ext uri="{0D108BD9-81ED-4DB2-BD59-A6C34878D82A}">
                    <a16:rowId xmlns:a16="http://schemas.microsoft.com/office/drawing/2014/main" val="10002"/>
                  </a:ext>
                </a:extLst>
              </a:tr>
              <a:tr h="376205">
                <a:tc gridSpan="3">
                  <a:txBody>
                    <a:bodyPr/>
                    <a:lstStyle/>
                    <a:p>
                      <a:r>
                        <a:rPr lang="nl-BE" b="1" noProof="0"/>
                        <a:t>Focus op de Ouder in Armoede</a:t>
                      </a:r>
                    </a:p>
                  </a:txBody>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10003"/>
                  </a:ext>
                </a:extLst>
              </a:tr>
              <a:tr h="1342343">
                <a:tc>
                  <a:txBody>
                    <a:bodyPr/>
                    <a:lstStyle/>
                    <a:p>
                      <a:endParaRPr lang="nl-BE" noProof="0"/>
                    </a:p>
                  </a:txBody>
                  <a:tcPr/>
                </a:tc>
                <a:tc>
                  <a:txBody>
                    <a:bodyPr/>
                    <a:lstStyle/>
                    <a:p>
                      <a:r>
                        <a:rPr lang="nl-BE" noProof="0"/>
                        <a:t>6. De Slechte Ouder</a:t>
                      </a:r>
                    </a:p>
                  </a:txBody>
                  <a:tcPr anchor="ctr"/>
                </a:tc>
                <a:tc>
                  <a:txBody>
                    <a:bodyPr/>
                    <a:lstStyle/>
                    <a:p>
                      <a:r>
                        <a:rPr lang="nl-BE" noProof="0"/>
                        <a:t>  7. De goede ouder</a:t>
                      </a:r>
                    </a:p>
                    <a:p>
                      <a:endParaRPr lang="nl-BE" noProof="0"/>
                    </a:p>
                    <a:p>
                      <a:endParaRPr lang="nl-BE" noProof="0"/>
                    </a:p>
                    <a:p>
                      <a:r>
                        <a:rPr lang="nl-BE" noProof="0"/>
                        <a:t>  8. Het lot</a:t>
                      </a:r>
                    </a:p>
                  </a:txBody>
                  <a:tcPr/>
                </a:tc>
                <a:extLst>
                  <a:ext uri="{0D108BD9-81ED-4DB2-BD59-A6C34878D82A}">
                    <a16:rowId xmlns:a16="http://schemas.microsoft.com/office/drawing/2014/main" val="10004"/>
                  </a:ext>
                </a:extLst>
              </a:tr>
              <a:tr h="376205">
                <a:tc gridSpan="3">
                  <a:txBody>
                    <a:bodyPr/>
                    <a:lstStyle/>
                    <a:p>
                      <a:r>
                        <a:rPr lang="nl-BE" b="1" noProof="0"/>
                        <a:t>Focus op het Fenomeen Armoede</a:t>
                      </a:r>
                    </a:p>
                  </a:txBody>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10005"/>
                  </a:ext>
                </a:extLst>
              </a:tr>
              <a:tr h="1548686">
                <a:tc>
                  <a:txBody>
                    <a:bodyPr/>
                    <a:lstStyle/>
                    <a:p>
                      <a:endParaRPr lang="nl-BE" noProof="0"/>
                    </a:p>
                    <a:p>
                      <a:endParaRPr lang="nl-BE" noProof="0"/>
                    </a:p>
                    <a:p>
                      <a:endParaRPr lang="nl-BE" noProof="0"/>
                    </a:p>
                    <a:p>
                      <a:endParaRPr lang="nl-BE" noProof="0"/>
                    </a:p>
                    <a:p>
                      <a:endParaRPr lang="nl-BE" noProof="0"/>
                    </a:p>
                  </a:txBody>
                  <a:tcPr/>
                </a:tc>
                <a:tc>
                  <a:txBody>
                    <a:bodyPr/>
                    <a:lstStyle/>
                    <a:p>
                      <a:r>
                        <a:rPr lang="nl-BE" noProof="0"/>
                        <a:t>  9. De Koorts</a:t>
                      </a:r>
                    </a:p>
                    <a:p>
                      <a:endParaRPr lang="nl-BE" noProof="0"/>
                    </a:p>
                    <a:p>
                      <a:endParaRPr lang="nl-BE" noProof="0"/>
                    </a:p>
                    <a:p>
                      <a:r>
                        <a:rPr lang="nl-BE" noProof="0"/>
                        <a:t>11. Ons geweten sussen</a:t>
                      </a:r>
                    </a:p>
                  </a:txBody>
                  <a:tcPr/>
                </a:tc>
                <a:tc>
                  <a:txBody>
                    <a:bodyPr/>
                    <a:lstStyle/>
                    <a:p>
                      <a:r>
                        <a:rPr lang="nl-BE" noProof="0"/>
                        <a:t>10. </a:t>
                      </a:r>
                      <a:r>
                        <a:rPr lang="nl-BE" sz="1800" b="0" i="0" kern="1200">
                          <a:solidFill>
                            <a:schemeClr val="dk1"/>
                          </a:solidFill>
                          <a:effectLst/>
                          <a:latin typeface="+mn-lt"/>
                          <a:ea typeface="+mn-ea"/>
                          <a:cs typeface="+mn-cs"/>
                        </a:rPr>
                        <a:t>een wake-</a:t>
                      </a:r>
                      <a:r>
                        <a:rPr lang="nl-BE" sz="1800" b="0" i="0" kern="1200" err="1">
                          <a:solidFill>
                            <a:schemeClr val="dk1"/>
                          </a:solidFill>
                          <a:effectLst/>
                          <a:latin typeface="+mn-lt"/>
                          <a:ea typeface="+mn-ea"/>
                          <a:cs typeface="+mn-cs"/>
                        </a:rPr>
                        <a:t>upcall</a:t>
                      </a:r>
                      <a:endParaRPr lang="nl-BE" sz="1800" b="0" i="0" kern="1200">
                        <a:solidFill>
                          <a:schemeClr val="dk1"/>
                        </a:solidFill>
                        <a:effectLst/>
                        <a:latin typeface="+mn-lt"/>
                        <a:ea typeface="+mn-ea"/>
                        <a:cs typeface="+mn-cs"/>
                      </a:endParaRPr>
                    </a:p>
                    <a:p>
                      <a:endParaRPr lang="nl-BE" b="0" noProof="0"/>
                    </a:p>
                    <a:p>
                      <a:endParaRPr lang="nl-BE" noProof="0"/>
                    </a:p>
                    <a:p>
                      <a:r>
                        <a:rPr lang="nl-BE" noProof="0"/>
                        <a:t>12. Ons consumptiepatroon in vraag</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436402708"/>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5223" y="418217"/>
            <a:ext cx="11866777" cy="1325563"/>
          </a:xfrm>
        </p:spPr>
        <p:txBody>
          <a:bodyPr>
            <a:normAutofit fontScale="90000"/>
          </a:bodyPr>
          <a:lstStyle/>
          <a:p>
            <a:pPr algn="ctr"/>
            <a:br>
              <a:rPr lang="nl-NL" b="1"/>
            </a:br>
            <a:br>
              <a:rPr lang="nl-NL" b="1"/>
            </a:br>
            <a:br>
              <a:rPr lang="nl-NL" b="1"/>
            </a:br>
            <a:br>
              <a:rPr lang="nl-NL" b="1"/>
            </a:br>
            <a:br>
              <a:rPr lang="nl-NL" b="1"/>
            </a:br>
            <a:r>
              <a:rPr lang="nl-NL" sz="3556" b="1"/>
              <a:t>Sarah groeit op in een kansarm gezin.</a:t>
            </a:r>
            <a:br>
              <a:rPr lang="nl-NL" sz="3556" b="1"/>
            </a:br>
            <a:r>
              <a:rPr lang="nl-NL" sz="3556" b="1"/>
              <a:t>In </a:t>
            </a:r>
            <a:r>
              <a:rPr lang="nl-NL" sz="3556" b="1" err="1"/>
              <a:t>Sarahs</a:t>
            </a:r>
            <a:r>
              <a:rPr lang="nl-NL" sz="3556" b="1"/>
              <a:t> boekentas zit altijd een lege brooddoos…  </a:t>
            </a:r>
            <a:br>
              <a:rPr lang="nl-NL" sz="3556" b="1"/>
            </a:br>
            <a:br>
              <a:rPr lang="nl-NL" sz="3556" b="1"/>
            </a:br>
            <a:br>
              <a:rPr lang="nl-NL" sz="3111" b="1"/>
            </a:br>
            <a:br>
              <a:rPr lang="nl-NL" b="1"/>
            </a:br>
            <a:br>
              <a:rPr lang="nl-NL" b="1"/>
            </a:br>
            <a:br>
              <a:rPr lang="nl-NL" b="1"/>
            </a:br>
            <a:br>
              <a:rPr lang="nl-NL"/>
            </a:br>
            <a:endParaRPr lang="nl-NL"/>
          </a:p>
        </p:txBody>
      </p:sp>
      <p:sp>
        <p:nvSpPr>
          <p:cNvPr id="3" name="Tijdelijke aanduiding voor inhoud 2"/>
          <p:cNvSpPr>
            <a:spLocks noGrp="1"/>
          </p:cNvSpPr>
          <p:nvPr>
            <p:ph idx="1"/>
          </p:nvPr>
        </p:nvSpPr>
        <p:spPr>
          <a:xfrm>
            <a:off x="320174" y="2172916"/>
            <a:ext cx="11692549" cy="4290605"/>
          </a:xfrm>
        </p:spPr>
        <p:txBody>
          <a:bodyPr vert="horz" lIns="91440" tIns="45720" rIns="91440" bIns="45720" rtlCol="0" anchor="t">
            <a:normAutofit/>
          </a:bodyPr>
          <a:lstStyle/>
          <a:p>
            <a:r>
              <a:rPr lang="nl-NL"/>
              <a:t>Lees de 12 uitspraken. Kies 1 of 2 uitspraken die aansluiten bij je eigen kijk.          </a:t>
            </a:r>
          </a:p>
          <a:p>
            <a:pPr>
              <a:buNone/>
            </a:pPr>
            <a:r>
              <a:rPr lang="nl-NL"/>
              <a:t>                                                                                    </a:t>
            </a:r>
          </a:p>
          <a:p>
            <a:pPr marL="285750" lvl="1"/>
            <a:r>
              <a:rPr lang="nl-NL" sz="2800"/>
              <a:t>Gesprek: </a:t>
            </a:r>
          </a:p>
          <a:p>
            <a:pPr marL="742950" lvl="2"/>
            <a:r>
              <a:rPr lang="nl-NL" sz="2400"/>
              <a:t>Wat is het effect van deze uitspraak op de kinderen, op de ouders?</a:t>
            </a:r>
          </a:p>
          <a:p>
            <a:pPr marL="742950" lvl="2"/>
            <a:r>
              <a:rPr lang="nl-NL" sz="2400"/>
              <a:t>Zet deze uitspraak je aan om zelf iets te doen aan de situatie? Zo ja, hoe? </a:t>
            </a:r>
          </a:p>
          <a:p>
            <a:pPr marL="742950" lvl="2">
              <a:buNone/>
            </a:pPr>
            <a:endParaRPr lang="nl-NL" sz="2400"/>
          </a:p>
          <a:p>
            <a:endParaRPr lang="nl-NL" sz="2800"/>
          </a:p>
        </p:txBody>
      </p:sp>
      <p:pic>
        <p:nvPicPr>
          <p:cNvPr id="4" name="Afbeelding 3" descr="Armoede_AndersKijken.png"/>
          <p:cNvPicPr>
            <a:picLocks noChangeAspect="1"/>
          </p:cNvPicPr>
          <p:nvPr/>
        </p:nvPicPr>
        <p:blipFill>
          <a:blip r:embed="rId3"/>
          <a:stretch>
            <a:fillRect/>
          </a:stretch>
        </p:blipFill>
        <p:spPr>
          <a:xfrm>
            <a:off x="6872269" y="3574215"/>
            <a:ext cx="5319731" cy="3283785"/>
          </a:xfrm>
          <a:prstGeom prst="rect">
            <a:avLst/>
          </a:prstGeom>
        </p:spPr>
      </p:pic>
      <p:sp>
        <p:nvSpPr>
          <p:cNvPr id="5" name="Rechthoek 4"/>
          <p:cNvSpPr/>
          <p:nvPr/>
        </p:nvSpPr>
        <p:spPr>
          <a:xfrm>
            <a:off x="263276" y="1389906"/>
            <a:ext cx="11568759" cy="584776"/>
          </a:xfrm>
          <a:prstGeom prst="rect">
            <a:avLst/>
          </a:prstGeom>
        </p:spPr>
        <p:txBody>
          <a:bodyPr wrap="square">
            <a:spAutoFit/>
          </a:bodyPr>
          <a:lstStyle/>
          <a:p>
            <a:pPr algn="ctr"/>
            <a:r>
              <a:rPr lang="nl-NL" sz="3200" b="1">
                <a:solidFill>
                  <a:prstClr val="black"/>
                </a:solidFill>
                <a:ea typeface="+mj-ea"/>
                <a:cs typeface="+mj-cs"/>
              </a:rPr>
              <a:t>Hoe kijk jij naar haar armoede? Met welke bril kijk jij? </a:t>
            </a:r>
            <a:endParaRPr lang="nl-NL" sz="3200"/>
          </a:p>
        </p:txBody>
      </p:sp>
      <p:pic>
        <p:nvPicPr>
          <p:cNvPr id="7" name="Afbeelding 3" descr="A close up of a sign&#10;&#10;Description generated with very high confidence">
            <a:extLst>
              <a:ext uri="{FF2B5EF4-FFF2-40B4-BE49-F238E27FC236}">
                <a16:creationId xmlns:a16="http://schemas.microsoft.com/office/drawing/2014/main" id="{42E6EAB2-C874-4E94-9106-74EB5F3CCD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529" y="5401413"/>
            <a:ext cx="1369533" cy="122219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a:spLocks noGrp="1"/>
          </p:cNvSpPr>
          <p:nvPr>
            <p:ph idx="1"/>
          </p:nvPr>
        </p:nvSpPr>
        <p:spPr>
          <a:noFill/>
        </p:spPr>
        <p:txBody>
          <a:bodyPr>
            <a:normAutofit fontScale="97500"/>
          </a:bodyPr>
          <a:lstStyle/>
          <a:p>
            <a:pPr marL="0" indent="0" algn="ctr">
              <a:buNone/>
            </a:pPr>
            <a:br>
              <a:rPr lang="nl-NL" sz="2400" b="1" i="1"/>
            </a:br>
            <a:r>
              <a:rPr lang="nl-NL" sz="4400" b="1" i="1"/>
              <a:t>“Het is toch erg. </a:t>
            </a:r>
            <a:br>
              <a:rPr lang="nl-NL" sz="4400" b="1" i="1"/>
            </a:br>
            <a:r>
              <a:rPr lang="nl-NL" sz="4400" b="1" i="1"/>
              <a:t>Ik heb zoveel compassie met Sarah. </a:t>
            </a:r>
            <a:r>
              <a:rPr lang="nl-NL" sz="4400" b="1" i="1" err="1"/>
              <a:t>Ocharme</a:t>
            </a:r>
            <a:r>
              <a:rPr lang="nl-NL" sz="4400" b="1" i="1"/>
              <a:t>, dat kind.”</a:t>
            </a:r>
            <a:br>
              <a:rPr lang="nl-NL" sz="4100" b="1">
                <a:solidFill>
                  <a:schemeClr val="tx1"/>
                </a:solidFill>
              </a:rPr>
            </a:br>
            <a:br>
              <a:rPr lang="nl-NL" sz="4100" b="1" i="1"/>
            </a:br>
            <a:br>
              <a:rPr lang="nl-NL" sz="2400" b="1" i="1"/>
            </a:br>
            <a:r>
              <a:rPr lang="nl-NL" sz="2400" b="1"/>
              <a:t> </a:t>
            </a:r>
            <a:endParaRPr lang="nl-NL" sz="2400"/>
          </a:p>
        </p:txBody>
      </p:sp>
    </p:spTree>
    <p:extLst>
      <p:ext uri="{BB962C8B-B14F-4D97-AF65-F5344CB8AC3E}">
        <p14:creationId xmlns:p14="http://schemas.microsoft.com/office/powerpoint/2010/main" val="202694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4"/>
                                        </p:tgtEl>
                                        <p:attrNameLst>
                                          <p:attrName>style.color</p:attrName>
                                        </p:attrNameLst>
                                      </p:cBhvr>
                                      <p:to>
                                        <a:schemeClr val="tx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615779" y="766598"/>
            <a:ext cx="10861963" cy="725347"/>
          </a:xfrm>
          <a:noFill/>
        </p:spPr>
        <p:txBody>
          <a:bodyPr>
            <a:normAutofit fontScale="90000"/>
          </a:bodyPr>
          <a:lstStyle/>
          <a:p>
            <a:br>
              <a:rPr lang="nl-NL" sz="2400" b="1" i="1"/>
            </a:br>
            <a:r>
              <a:rPr lang="nl-NL" sz="3100" b="1" i="1"/>
              <a:t>“Het is toch erg. </a:t>
            </a:r>
            <a:br>
              <a:rPr lang="nl-NL" sz="3100" b="1" i="1"/>
            </a:br>
            <a:r>
              <a:rPr lang="nl-NL" sz="3100" b="1" i="1"/>
              <a:t>Ik heb zoveel compassie met Sarah. </a:t>
            </a:r>
            <a:r>
              <a:rPr lang="nl-NL" sz="3100" b="1" i="1" err="1"/>
              <a:t>Ocharme</a:t>
            </a:r>
            <a:r>
              <a:rPr lang="nl-NL" sz="3100" b="1" i="1"/>
              <a:t>, dat kind.”</a:t>
            </a:r>
            <a:br>
              <a:rPr lang="nl-NL" sz="2400" b="1" i="1"/>
            </a:br>
            <a:br>
              <a:rPr lang="nl-NL" sz="2400" b="1" i="1"/>
            </a:br>
            <a:r>
              <a:rPr lang="nl-NL" sz="2400" b="1"/>
              <a:t> </a:t>
            </a:r>
            <a:endParaRPr lang="nl-NL" sz="2400"/>
          </a:p>
        </p:txBody>
      </p:sp>
      <p:sp>
        <p:nvSpPr>
          <p:cNvPr id="3" name="Tijdelijke aanduiding voor inhoud 2"/>
          <p:cNvSpPr>
            <a:spLocks noGrp="1"/>
          </p:cNvSpPr>
          <p:nvPr>
            <p:ph idx="1"/>
          </p:nvPr>
        </p:nvSpPr>
        <p:spPr>
          <a:xfrm>
            <a:off x="4082369" y="1844044"/>
            <a:ext cx="7472321" cy="607780"/>
          </a:xfrm>
        </p:spPr>
        <p:txBody>
          <a:bodyPr>
            <a:normAutofit/>
          </a:bodyPr>
          <a:lstStyle/>
          <a:p>
            <a:pPr marL="457200" indent="-457200">
              <a:buNone/>
            </a:pPr>
            <a:endParaRPr lang="nl-NL" sz="2400" b="1"/>
          </a:p>
          <a:p>
            <a:pPr marL="457200" indent="-457200">
              <a:buNone/>
            </a:pPr>
            <a:endParaRPr lang="nl-NL" sz="2400"/>
          </a:p>
        </p:txBody>
      </p:sp>
      <p:pic>
        <p:nvPicPr>
          <p:cNvPr id="7" name="Afbeelding 6"/>
          <p:cNvPicPr>
            <a:picLocks noChangeAspect="1"/>
          </p:cNvPicPr>
          <p:nvPr/>
        </p:nvPicPr>
        <p:blipFill>
          <a:blip r:embed="rId3"/>
          <a:stretch>
            <a:fillRect/>
          </a:stretch>
        </p:blipFill>
        <p:spPr>
          <a:xfrm>
            <a:off x="1287280" y="4307541"/>
            <a:ext cx="6740681" cy="2232744"/>
          </a:xfrm>
          <a:prstGeom prst="rect">
            <a:avLst/>
          </a:prstGeom>
        </p:spPr>
      </p:pic>
      <p:sp>
        <p:nvSpPr>
          <p:cNvPr id="11" name="Rechthoek 10"/>
          <p:cNvSpPr/>
          <p:nvPr/>
        </p:nvSpPr>
        <p:spPr>
          <a:xfrm>
            <a:off x="8189554" y="3692843"/>
            <a:ext cx="3767378" cy="400110"/>
          </a:xfrm>
          <a:prstGeom prst="rect">
            <a:avLst/>
          </a:prstGeom>
        </p:spPr>
        <p:txBody>
          <a:bodyPr wrap="none">
            <a:spAutoFit/>
          </a:bodyPr>
          <a:lstStyle/>
          <a:p>
            <a:r>
              <a:rPr lang="nl-BE" sz="2000" i="1">
                <a:solidFill>
                  <a:srgbClr val="5D6C4D"/>
                </a:solidFill>
              </a:rPr>
              <a:t>“Die arme bloedjes van kinderen…”</a:t>
            </a:r>
          </a:p>
        </p:txBody>
      </p:sp>
      <p:pic>
        <p:nvPicPr>
          <p:cNvPr id="13" name="Afbeelding 12"/>
          <p:cNvPicPr>
            <a:picLocks noChangeAspect="1"/>
          </p:cNvPicPr>
          <p:nvPr/>
        </p:nvPicPr>
        <p:blipFill>
          <a:blip r:embed="rId4"/>
          <a:stretch>
            <a:fillRect/>
          </a:stretch>
        </p:blipFill>
        <p:spPr>
          <a:xfrm>
            <a:off x="8102966" y="4149616"/>
            <a:ext cx="3732899" cy="2390669"/>
          </a:xfrm>
          <a:prstGeom prst="rect">
            <a:avLst/>
          </a:prstGeom>
        </p:spPr>
      </p:pic>
      <p:pic>
        <p:nvPicPr>
          <p:cNvPr id="15" name="Afbeelding 14"/>
          <p:cNvPicPr>
            <a:picLocks noChangeAspect="1"/>
          </p:cNvPicPr>
          <p:nvPr/>
        </p:nvPicPr>
        <p:blipFill>
          <a:blip r:embed="rId5"/>
          <a:stretch>
            <a:fillRect/>
          </a:stretch>
        </p:blipFill>
        <p:spPr>
          <a:xfrm rot="21068028">
            <a:off x="425157" y="1846367"/>
            <a:ext cx="3864604" cy="2570119"/>
          </a:xfrm>
          <a:prstGeom prst="rect">
            <a:avLst/>
          </a:prstGeom>
        </p:spPr>
      </p:pic>
      <p:pic>
        <p:nvPicPr>
          <p:cNvPr id="16" name="Afbeelding 15"/>
          <p:cNvPicPr>
            <a:picLocks noChangeAspect="1"/>
          </p:cNvPicPr>
          <p:nvPr/>
        </p:nvPicPr>
        <p:blipFill>
          <a:blip r:embed="rId6"/>
          <a:stretch>
            <a:fillRect/>
          </a:stretch>
        </p:blipFill>
        <p:spPr>
          <a:xfrm>
            <a:off x="5607636" y="2639005"/>
            <a:ext cx="2402076" cy="1601384"/>
          </a:xfrm>
          <a:prstGeom prst="rect">
            <a:avLst/>
          </a:prstGeom>
        </p:spPr>
      </p:pic>
    </p:spTree>
    <p:extLst>
      <p:ext uri="{BB962C8B-B14F-4D97-AF65-F5344CB8AC3E}">
        <p14:creationId xmlns:p14="http://schemas.microsoft.com/office/powerpoint/2010/main" val="1121026241"/>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2"/>
                                        </p:tgtEl>
                                        <p:attrNameLst>
                                          <p:attrName>style.color</p:attrName>
                                        </p:attrNameLst>
                                      </p:cBhvr>
                                      <p:to>
                                        <a:schemeClr val="tx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PPT KKGK²">
  <a:themeElements>
    <a:clrScheme name="Grijswaarden">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orbe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1" id="{F4A10E0A-E761-4FA7-A3D3-3C311336F6FC}" vid="{C52D2C78-5631-43B1-A0A6-91C18DD15AC9}"/>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998623B612493419558C606655CF3E2" ma:contentTypeVersion="11" ma:contentTypeDescription="Create a new document." ma:contentTypeScope="" ma:versionID="05fdbd54b8f2a84fc261820906245065">
  <xsd:schema xmlns:xsd="http://www.w3.org/2001/XMLSchema" xmlns:xs="http://www.w3.org/2001/XMLSchema" xmlns:p="http://schemas.microsoft.com/office/2006/metadata/properties" xmlns:ns3="4274e6e2-d1b1-4670-98ed-c673481c830e" xmlns:ns4="850d1aea-5dd7-4332-96c6-f4dbe3140561" targetNamespace="http://schemas.microsoft.com/office/2006/metadata/properties" ma:root="true" ma:fieldsID="0b68dbcfa4e6803a7223eebdc10396d2" ns3:_="" ns4:_="">
    <xsd:import namespace="4274e6e2-d1b1-4670-98ed-c673481c830e"/>
    <xsd:import namespace="850d1aea-5dd7-4332-96c6-f4dbe314056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Location" minOccurs="0"/>
                <xsd:element ref="ns4:MediaServiceAutoTags" minOccurs="0"/>
                <xsd:element ref="ns4:MediaServiceGenerationTime" minOccurs="0"/>
                <xsd:element ref="ns4:MediaServiceEventHashCode" minOccurs="0"/>
                <xsd:element ref="ns4: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74e6e2-d1b1-4670-98ed-c673481c830e"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50d1aea-5dd7-4332-96c6-f4dbe3140561"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MediaServiceLocation" ma:internalName="MediaServiceLocatio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317465E-06B2-4E2F-8D1F-7301F23C4985}">
  <ds:schemaRefs>
    <ds:schemaRef ds:uri="http://schemas.microsoft.com/sharepoint/v3/contenttype/forms"/>
  </ds:schemaRefs>
</ds:datastoreItem>
</file>

<file path=customXml/itemProps2.xml><?xml version="1.0" encoding="utf-8"?>
<ds:datastoreItem xmlns:ds="http://schemas.openxmlformats.org/officeDocument/2006/customXml" ds:itemID="{CF32883D-1DD9-42F8-86F7-F28A1B717C40}">
  <ds:schemaRefs>
    <ds:schemaRef ds:uri="4274e6e2-d1b1-4670-98ed-c673481c830e"/>
    <ds:schemaRef ds:uri="850d1aea-5dd7-4332-96c6-f4dbe314056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2FB57D8-A446-45A0-AC45-5A7DC0273E26}">
  <ds:schemaRefs>
    <ds:schemaRef ds:uri="4274e6e2-d1b1-4670-98ed-c673481c830e"/>
    <ds:schemaRef ds:uri="850d1aea-5dd7-4332-96c6-f4dbe314056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53</Slides>
  <Notes>36</Notes>
  <HiddenSlides>0</HiddenSlide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PPT KKGK²</vt:lpstr>
      <vt:lpstr>Beeldvorming Kinderarmoede</vt:lpstr>
      <vt:lpstr>PowerPoint Presentation</vt:lpstr>
      <vt:lpstr>Beeldvorming kinderarmoede</vt:lpstr>
      <vt:lpstr>Hoe kijken we naar kinderarmoede?   </vt:lpstr>
      <vt:lpstr>Hoe kijken we naar kinderarmoede? </vt:lpstr>
      <vt:lpstr>PowerPoint Presentation</vt:lpstr>
      <vt:lpstr>     Sarah groeit op in een kansarm gezin. In Sarahs boekentas zit altijd een lege brooddoos…         </vt:lpstr>
      <vt:lpstr>PowerPoint Presentation</vt:lpstr>
      <vt:lpstr> “Het is toch erg.  Ik heb zoveel compassie met Sarah. Ocharme, dat kind.”   </vt:lpstr>
      <vt:lpstr>PowerPoint Presentation</vt:lpstr>
      <vt:lpstr>1. Het onschuldige slachtoffer </vt:lpstr>
      <vt:lpstr>PowerPoint Presentation</vt:lpstr>
      <vt:lpstr>  ”Sarah? Als we nu niet ingrijpen,  komt daar later niet veel goeds van.”                                        </vt:lpstr>
      <vt:lpstr>2. Het Blok aan het Been</vt:lpstr>
      <vt:lpstr>PowerPoint Presentation</vt:lpstr>
      <vt:lpstr>”Het is niet omdat Sarah arm is dat ze geen  talenten heeft en het later niet kan maken”       </vt:lpstr>
      <vt:lpstr>PowerPoint Presentation</vt:lpstr>
      <vt:lpstr> 3. De Kiem</vt:lpstr>
      <vt:lpstr>PowerPoint Presentation</vt:lpstr>
      <vt:lpstr>PowerPoint Presentation</vt:lpstr>
      <vt:lpstr>”Laat ons even met haar ouders bekijken  hoe we samen vooruit kunnen.”    </vt:lpstr>
      <vt:lpstr>4. Samen staan we sterk</vt:lpstr>
      <vt:lpstr>PowerPoint Presentation</vt:lpstr>
      <vt:lpstr>“Niet alles is hopeloos. Kijk eens naar Vincent Kompany,  hij groeide op in een arme buurt"   </vt:lpstr>
      <vt:lpstr>5. De Harde leerschool</vt:lpstr>
      <vt:lpstr>PowerPoint Presentation</vt:lpstr>
      <vt:lpstr>PowerPoint Presentation</vt:lpstr>
      <vt:lpstr>“In Sarah’s boekentas zit altijd een lege brooddoos,  maar ze draagt wel de nieuwste K3-schoenen.”   </vt:lpstr>
      <vt:lpstr>6. De slechte ouder</vt:lpstr>
      <vt:lpstr>PowerPoint Presentation</vt:lpstr>
      <vt:lpstr>  “Sarahs mama doet echt alles voor haar. Ze wil net als wij alleen maar het beste  voor haar kind.”       </vt:lpstr>
      <vt:lpstr>PowerPoint Presentation</vt:lpstr>
      <vt:lpstr>PowerPoint Presentation</vt:lpstr>
      <vt:lpstr> “Arm zijn of worden? Het is een lotje van de loterij.                           Sarah heeft pech dat ze in dat gezin geboren is.”   </vt:lpstr>
      <vt:lpstr>8. Het lot</vt:lpstr>
      <vt:lpstr>PowerPoint Presentation</vt:lpstr>
      <vt:lpstr>PowerPoint Presentation</vt:lpstr>
      <vt:lpstr>“Steeds meer kinderen zijn zo arm als Sarah.                                                                    Er gaat toch iets fout met onze samenleving.”   </vt:lpstr>
      <vt:lpstr>9. De Koorts </vt:lpstr>
      <vt:lpstr>PowerPoint Presentation</vt:lpstr>
      <vt:lpstr>“Dat er kinderen in onze school geen eten hebben,  maakt me boos. In de 21ste-eeuw.          Daar moeten we iets aan doen.”    </vt:lpstr>
      <vt:lpstr>10. Een wake-upcall </vt:lpstr>
      <vt:lpstr>PowerPoint Presentation</vt:lpstr>
      <vt:lpstr>  ”Erg voor Sarah en haar ouders.  Blij dat ik niet in die situatie zit”   </vt:lpstr>
      <vt:lpstr>11. Ons geweten sussen </vt:lpstr>
      <vt:lpstr>PowerPoint Presentation</vt:lpstr>
      <vt:lpstr>“Een kind is toch niet arm als het geen  smartphone heeft en er thuis geen auto is?”    </vt:lpstr>
      <vt:lpstr>12. Ons consumptiepatroon in vraag</vt:lpstr>
      <vt:lpstr>PowerPoint Presentation</vt:lpstr>
      <vt:lpstr> Besluit: de meerwaarde van een framingbenadering </vt:lpstr>
      <vt:lpstr>Welke beeldvorming hebben we nodig  om meer genuanceerd te kunnen kijken? </vt:lpstr>
      <vt:lpstr>Hoe mobiliseren tegen kinderarmoede met respect voor ouders en kinderen? </vt:lpstr>
      <vt:lpstr>PowerPoint Presentation</vt:lpstr>
    </vt:vector>
  </TitlesOfParts>
  <Company>UGent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Reinhilde Pulinx</dc:creator>
  <cp:revision>1</cp:revision>
  <dcterms:created xsi:type="dcterms:W3CDTF">2016-05-22T18:39:49Z</dcterms:created>
  <dcterms:modified xsi:type="dcterms:W3CDTF">2019-11-14T19:29:40Z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0x0101008998623B612493419558C606655CF3E2</vt:lpwstr>
  </property>
</Properties>
</file>